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sldIdLst>
    <p:sldId id="261" r:id="rId2"/>
    <p:sldId id="274" r:id="rId3"/>
    <p:sldId id="277" r:id="rId4"/>
    <p:sldId id="275" r:id="rId5"/>
    <p:sldId id="276" r:id="rId6"/>
    <p:sldId id="278" r:id="rId7"/>
    <p:sldId id="270" r:id="rId8"/>
    <p:sldId id="263" r:id="rId9"/>
    <p:sldId id="264" r:id="rId10"/>
    <p:sldId id="267" r:id="rId11"/>
    <p:sldId id="265" r:id="rId12"/>
    <p:sldId id="268" r:id="rId13"/>
    <p:sldId id="266" r:id="rId14"/>
    <p:sldId id="271" r:id="rId15"/>
    <p:sldId id="269" r:id="rId16"/>
    <p:sldId id="272" r:id="rId17"/>
    <p:sldId id="262" r:id="rId18"/>
    <p:sldId id="279" r:id="rId19"/>
    <p:sldId id="257" r:id="rId20"/>
    <p:sldId id="258" r:id="rId21"/>
    <p:sldId id="259" r:id="rId22"/>
    <p:sldId id="281" r:id="rId23"/>
    <p:sldId id="282" r:id="rId24"/>
    <p:sldId id="284" r:id="rId25"/>
    <p:sldId id="283" r:id="rId26"/>
    <p:sldId id="285" r:id="rId27"/>
    <p:sldId id="290" r:id="rId28"/>
    <p:sldId id="289" r:id="rId29"/>
    <p:sldId id="288" r:id="rId30"/>
    <p:sldId id="287" r:id="rId31"/>
    <p:sldId id="286" r:id="rId32"/>
    <p:sldId id="292" r:id="rId33"/>
    <p:sldId id="293" r:id="rId34"/>
    <p:sldId id="291" r:id="rId35"/>
    <p:sldId id="280" r:id="rId36"/>
    <p:sldId id="260" r:id="rId37"/>
    <p:sldId id="27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941" autoAdjust="0"/>
    <p:restoredTop sz="94660"/>
  </p:normalViewPr>
  <p:slideViewPr>
    <p:cSldViewPr>
      <p:cViewPr>
        <p:scale>
          <a:sx n="70" d="100"/>
          <a:sy n="70" d="100"/>
        </p:scale>
        <p:origin x="-1290" y="-5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592D055-3532-4AAC-B235-6D4470D6E485}" type="datetimeFigureOut">
              <a:rPr lang="en-US" smtClean="0"/>
              <a:pPr/>
              <a:t>12/15/2022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63FC2AD-7DD6-4A76-AE1A-44A4F4BCCD5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592D055-3532-4AAC-B235-6D4470D6E485}"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2AD-7DD6-4A76-AE1A-44A4F4BCCD5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592D055-3532-4AAC-B235-6D4470D6E485}"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2AD-7DD6-4A76-AE1A-44A4F4BCCD5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592D055-3532-4AAC-B235-6D4470D6E485}"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2AD-7DD6-4A76-AE1A-44A4F4BCCD5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592D055-3532-4AAC-B235-6D4470D6E485}"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3FC2AD-7DD6-4A76-AE1A-44A4F4BCCD5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592D055-3532-4AAC-B235-6D4470D6E485}"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C2AD-7DD6-4A76-AE1A-44A4F4BCCD5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592D055-3532-4AAC-B235-6D4470D6E485}" type="datetimeFigureOut">
              <a:rPr lang="en-US" smtClean="0"/>
              <a:pPr/>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3FC2AD-7DD6-4A76-AE1A-44A4F4BCCD5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592D055-3532-4AAC-B235-6D4470D6E485}" type="datetimeFigureOut">
              <a:rPr lang="en-US" smtClean="0"/>
              <a:pPr/>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3FC2AD-7DD6-4A76-AE1A-44A4F4BCCD5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2D055-3532-4AAC-B235-6D4470D6E485}" type="datetimeFigureOut">
              <a:rPr lang="en-US" smtClean="0"/>
              <a:pPr/>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3FC2AD-7DD6-4A76-AE1A-44A4F4BCCD5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592D055-3532-4AAC-B235-6D4470D6E485}"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3FC2AD-7DD6-4A76-AE1A-44A4F4BCCD5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592D055-3532-4AAC-B235-6D4470D6E485}"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63FC2AD-7DD6-4A76-AE1A-44A4F4BCCD52}"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592D055-3532-4AAC-B235-6D4470D6E485}" type="datetimeFigureOut">
              <a:rPr lang="en-US" smtClean="0"/>
              <a:pPr/>
              <a:t>12/15/2022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63FC2AD-7DD6-4A76-AE1A-44A4F4BCCD52}"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42910" y="571480"/>
            <a:ext cx="7772400" cy="2143116"/>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j-lt"/>
                <a:ea typeface="+mj-ea"/>
                <a:cs typeface="+mj-cs"/>
              </a:rPr>
              <a:t>University Institute Of Technology</a:t>
            </a:r>
            <a:br>
              <a:rPr kumimoji="0" lang="en-US" sz="2800" b="0" i="0" u="none" strike="noStrike" kern="1200" cap="none" spc="0" normalizeH="0" baseline="0" noProof="0" dirty="0" smtClean="0">
                <a:ln>
                  <a:noFill/>
                </a:ln>
                <a:solidFill>
                  <a:schemeClr val="tx1"/>
                </a:solidFill>
                <a:effectLst/>
                <a:uLnTx/>
                <a:uFillTx/>
                <a:latin typeface="+mj-lt"/>
                <a:ea typeface="+mj-ea"/>
                <a:cs typeface="+mj-cs"/>
              </a:rPr>
            </a:br>
            <a:r>
              <a:rPr kumimoji="0" lang="en-US" sz="2800" b="0" i="0" u="none" strike="noStrike" kern="1200" cap="none" spc="0" normalizeH="0" baseline="0" noProof="0" dirty="0" smtClean="0">
                <a:ln>
                  <a:noFill/>
                </a:ln>
                <a:solidFill>
                  <a:schemeClr val="tx1"/>
                </a:solidFill>
                <a:effectLst/>
                <a:uLnTx/>
                <a:uFillTx/>
                <a:latin typeface="+mj-lt"/>
                <a:ea typeface="+mj-ea"/>
                <a:cs typeface="+mj-cs"/>
              </a:rPr>
              <a:t>Rajiv Gandhi Proudyogiki Vishwavidyalaya </a:t>
            </a:r>
            <a:br>
              <a:rPr kumimoji="0" lang="en-US" sz="2800" b="0" i="0" u="none" strike="noStrike" kern="1200" cap="none" spc="0" normalizeH="0" baseline="0" noProof="0" dirty="0" smtClean="0">
                <a:ln>
                  <a:noFill/>
                </a:ln>
                <a:solidFill>
                  <a:schemeClr val="tx1"/>
                </a:solidFill>
                <a:effectLst/>
                <a:uLnTx/>
                <a:uFillTx/>
                <a:latin typeface="+mj-lt"/>
                <a:ea typeface="+mj-ea"/>
                <a:cs typeface="+mj-cs"/>
              </a:rPr>
            </a:br>
            <a:r>
              <a:rPr kumimoji="0" lang="en-US" sz="2800" b="0" i="0" u="none" strike="noStrike" kern="1200" cap="none" spc="0" normalizeH="0" baseline="0" noProof="0" dirty="0" smtClean="0">
                <a:ln>
                  <a:noFill/>
                </a:ln>
                <a:solidFill>
                  <a:schemeClr val="tx1"/>
                </a:solidFill>
                <a:effectLst/>
                <a:uLnTx/>
                <a:uFillTx/>
                <a:latin typeface="+mj-lt"/>
                <a:ea typeface="+mj-ea"/>
                <a:cs typeface="+mj-cs"/>
              </a:rPr>
              <a:t>Bhopal</a:t>
            </a:r>
            <a:br>
              <a:rPr kumimoji="0" lang="en-US" sz="2800" b="0" i="0" u="none" strike="noStrike" kern="1200" cap="none" spc="0" normalizeH="0" baseline="0" noProof="0" dirty="0" smtClean="0">
                <a:ln>
                  <a:noFill/>
                </a:ln>
                <a:solidFill>
                  <a:schemeClr val="tx1"/>
                </a:solidFill>
                <a:effectLst/>
                <a:uLnTx/>
                <a:uFillTx/>
                <a:latin typeface="+mj-lt"/>
                <a:ea typeface="+mj-ea"/>
                <a:cs typeface="+mj-cs"/>
              </a:rPr>
            </a:br>
            <a:r>
              <a:rPr kumimoji="0" lang="en-US" sz="2800" b="1" i="0" u="none" strike="noStrike" kern="1200" cap="none" spc="0" normalizeH="0" baseline="0" noProof="0" dirty="0" smtClean="0">
                <a:ln>
                  <a:noFill/>
                </a:ln>
                <a:solidFill>
                  <a:schemeClr val="tx1"/>
                </a:solidFill>
                <a:effectLst/>
                <a:uLnTx/>
                <a:uFillTx/>
                <a:latin typeface="+mj-lt"/>
                <a:ea typeface="+mj-ea"/>
                <a:cs typeface="+mj-cs"/>
              </a:rPr>
              <a:t>Session</a:t>
            </a:r>
            <a:r>
              <a:rPr kumimoji="0" lang="en-US" sz="2800" b="0" i="0" u="none" strike="noStrike" kern="1200" cap="none" spc="0" normalizeH="0" baseline="0" noProof="0" dirty="0" smtClean="0">
                <a:ln>
                  <a:noFill/>
                </a:ln>
                <a:solidFill>
                  <a:schemeClr val="tx1"/>
                </a:solidFill>
                <a:effectLst/>
                <a:uLnTx/>
                <a:uFillTx/>
                <a:latin typeface="+mj-lt"/>
                <a:ea typeface="+mj-ea"/>
                <a:cs typeface="+mj-cs"/>
              </a:rPr>
              <a:t>: 2022-23     </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Subtitle 2"/>
          <p:cNvSpPr txBox="1">
            <a:spLocks/>
          </p:cNvSpPr>
          <p:nvPr/>
        </p:nvSpPr>
        <p:spPr>
          <a:xfrm>
            <a:off x="428596" y="2571744"/>
            <a:ext cx="8501090" cy="4643446"/>
          </a:xfrm>
          <a:prstGeom prst="rect">
            <a:avLst/>
          </a:prstGeom>
        </p:spPr>
        <p:txBody>
          <a:bodyPr>
            <a:normAutofit fontScale="92500"/>
          </a:bodyPr>
          <a:lstStyle/>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Project</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“Query_Solver” Platform </a:t>
            </a:r>
            <a:r>
              <a:rPr kumimoji="0" lang="en-US" sz="26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For</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Student     </a:t>
            </a:r>
          </a:p>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endParaRPr lang="en-US" sz="2600" dirty="0" smtClean="0"/>
          </a:p>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r>
              <a:rPr lang="en-US" sz="2600" b="1" dirty="0" smtClean="0"/>
              <a:t>Submitted </a:t>
            </a:r>
            <a:r>
              <a:rPr lang="en-US" sz="2600" b="1" dirty="0" smtClean="0"/>
              <a:t>To</a:t>
            </a:r>
            <a:r>
              <a:rPr lang="en-US" sz="2600" b="1" dirty="0" smtClean="0"/>
              <a:t>:-</a:t>
            </a:r>
            <a:r>
              <a:rPr kumimoji="0" lang="en-US" sz="2600" b="1" i="0" u="none" strike="noStrike" kern="1200" cap="none" spc="0" normalizeH="0" baseline="0" noProof="0" dirty="0" smtClean="0">
                <a:ln>
                  <a:noFill/>
                </a:ln>
                <a:solidFill>
                  <a:schemeClr val="tx1"/>
                </a:solidFill>
                <a:effectLst/>
                <a:uLnTx/>
                <a:uFillTx/>
                <a:latin typeface="+mn-lt"/>
                <a:ea typeface="+mn-ea"/>
                <a:cs typeface="+mn-cs"/>
              </a:rPr>
              <a:t>                                               </a:t>
            </a:r>
            <a:r>
              <a:rPr kumimoji="0" lang="en-US" sz="2600" b="1" i="0" u="none" strike="noStrike" kern="1200" cap="none" spc="0" normalizeH="0" baseline="0" noProof="0" dirty="0" smtClean="0">
                <a:ln>
                  <a:noFill/>
                </a:ln>
                <a:solidFill>
                  <a:schemeClr val="tx1"/>
                </a:solidFill>
                <a:effectLst/>
                <a:uLnTx/>
                <a:uFillTx/>
                <a:latin typeface="+mn-lt"/>
                <a:ea typeface="+mn-ea"/>
                <a:cs typeface="+mn-cs"/>
              </a:rPr>
              <a:t>Submitted By:-</a:t>
            </a:r>
          </a:p>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Dharmendra Patel</a:t>
            </a:r>
          </a:p>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Manisha Patidar</a:t>
            </a:r>
          </a:p>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r>
              <a:rPr kumimoji="0" lang="en-IN" sz="2600" b="0" i="0" u="none" strike="noStrike" kern="1200" cap="none" spc="0" normalizeH="0" baseline="0" noProof="0" dirty="0" smtClean="0">
                <a:ln>
                  <a:noFill/>
                </a:ln>
                <a:solidFill>
                  <a:schemeClr val="tx1"/>
                </a:solidFill>
                <a:effectLst/>
                <a:uLnTx/>
                <a:uFillTx/>
                <a:latin typeface="+mn-lt"/>
                <a:ea typeface="+mn-ea"/>
                <a:cs typeface="+mn-cs"/>
              </a:rPr>
              <a:t>                                                                           Sakshi Gautam</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p>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Box 3"/>
          <p:cNvSpPr txBox="1"/>
          <p:nvPr/>
        </p:nvSpPr>
        <p:spPr>
          <a:xfrm>
            <a:off x="642910" y="4286256"/>
            <a:ext cx="3429024" cy="1384995"/>
          </a:xfrm>
          <a:prstGeom prst="rect">
            <a:avLst/>
          </a:prstGeom>
          <a:noFill/>
        </p:spPr>
        <p:txBody>
          <a:bodyPr wrap="square" rtlCol="0">
            <a:spAutoFit/>
          </a:bodyPr>
          <a:lstStyle/>
          <a:p>
            <a:r>
              <a:rPr lang="en-US" sz="2800" dirty="0" smtClean="0"/>
              <a:t>   Atul Panday</a:t>
            </a:r>
          </a:p>
          <a:p>
            <a:r>
              <a:rPr lang="en-US" sz="2800" dirty="0" smtClean="0"/>
              <a:t>Department of</a:t>
            </a:r>
          </a:p>
          <a:p>
            <a:r>
              <a:rPr lang="en-US" sz="2800" dirty="0" smtClean="0"/>
              <a:t>     MCA</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7).png"/>
          <p:cNvPicPr>
            <a:picLocks noChangeAspect="1"/>
          </p:cNvPicPr>
          <p:nvPr/>
        </p:nvPicPr>
        <p:blipFill>
          <a:blip r:embed="rId2"/>
          <a:srcRect l="5468" t="9702" r="6250" b="11092"/>
          <a:stretch>
            <a:fillRect/>
          </a:stretch>
        </p:blipFill>
        <p:spPr>
          <a:xfrm>
            <a:off x="500034" y="1357298"/>
            <a:ext cx="8072494" cy="407196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5).png"/>
          <p:cNvPicPr>
            <a:picLocks noChangeAspect="1"/>
          </p:cNvPicPr>
          <p:nvPr/>
        </p:nvPicPr>
        <p:blipFill>
          <a:blip r:embed="rId2"/>
          <a:stretch>
            <a:fillRect/>
          </a:stretch>
        </p:blipFill>
        <p:spPr>
          <a:xfrm>
            <a:off x="0" y="858505"/>
            <a:ext cx="9144000" cy="514099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70).png"/>
          <p:cNvPicPr>
            <a:picLocks noChangeAspect="1"/>
          </p:cNvPicPr>
          <p:nvPr/>
        </p:nvPicPr>
        <p:blipFill>
          <a:blip r:embed="rId2"/>
          <a:srcRect l="2343" t="9703" r="38281" b="1365"/>
          <a:stretch>
            <a:fillRect/>
          </a:stretch>
        </p:blipFill>
        <p:spPr>
          <a:xfrm>
            <a:off x="1142976" y="785794"/>
            <a:ext cx="6286544" cy="529393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6).png"/>
          <p:cNvPicPr>
            <a:picLocks noChangeAspect="1"/>
          </p:cNvPicPr>
          <p:nvPr/>
        </p:nvPicPr>
        <p:blipFill>
          <a:blip r:embed="rId2"/>
          <a:srcRect l="5468" t="9702" r="6250" b="11092"/>
          <a:stretch>
            <a:fillRect/>
          </a:stretch>
        </p:blipFill>
        <p:spPr>
          <a:xfrm>
            <a:off x="285720" y="1357298"/>
            <a:ext cx="8072494" cy="407196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shot (84).png"/>
          <p:cNvPicPr>
            <a:picLocks noChangeAspect="1"/>
          </p:cNvPicPr>
          <p:nvPr/>
        </p:nvPicPr>
        <p:blipFill>
          <a:blip r:embed="rId2"/>
          <a:srcRect l="10938"/>
          <a:stretch>
            <a:fillRect/>
          </a:stretch>
        </p:blipFill>
        <p:spPr>
          <a:xfrm>
            <a:off x="785786" y="1285860"/>
            <a:ext cx="8143868" cy="5140990"/>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71).png"/>
          <p:cNvPicPr>
            <a:picLocks noChangeAspect="1"/>
          </p:cNvPicPr>
          <p:nvPr/>
        </p:nvPicPr>
        <p:blipFill>
          <a:blip r:embed="rId2"/>
          <a:srcRect l="4687" t="11092" r="10937" b="-25"/>
          <a:stretch>
            <a:fillRect/>
          </a:stretch>
        </p:blipFill>
        <p:spPr>
          <a:xfrm>
            <a:off x="428596" y="1142984"/>
            <a:ext cx="8438614" cy="500066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shot (83).png"/>
          <p:cNvPicPr>
            <a:picLocks noChangeAspect="1"/>
          </p:cNvPicPr>
          <p:nvPr/>
        </p:nvPicPr>
        <p:blipFill>
          <a:blip r:embed="rId2"/>
          <a:srcRect l="10781"/>
          <a:stretch>
            <a:fillRect/>
          </a:stretch>
        </p:blipFill>
        <p:spPr>
          <a:xfrm>
            <a:off x="428596" y="1142984"/>
            <a:ext cx="8158148" cy="514099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357290" y="2143116"/>
            <a:ext cx="6400800" cy="3357586"/>
          </a:xfrm>
          <a:prstGeom prst="rect">
            <a:avLst/>
          </a:prstGeom>
        </p:spPr>
        <p:txBody>
          <a:bodyPr>
            <a:normAutofit fontScale="85000" lnSpcReduction="10000"/>
          </a:bodyPr>
          <a:lstStyle/>
          <a:p>
            <a:pPr marL="274320" marR="0" lvl="0" indent="-274320" algn="ctr"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ctr"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Use-case diagrams </a:t>
            </a:r>
            <a:r>
              <a:rPr kumimoji="0" lang="en-US" sz="2600" b="1" i="0" u="none" strike="noStrike" kern="1200" cap="none" spc="0" normalizeH="0" baseline="0" noProof="0" dirty="0" smtClean="0">
                <a:ln>
                  <a:noFill/>
                </a:ln>
                <a:solidFill>
                  <a:schemeClr val="tx1"/>
                </a:solidFill>
                <a:effectLst/>
                <a:uLnTx/>
                <a:uFillTx/>
                <a:latin typeface="+mn-lt"/>
                <a:ea typeface="+mn-ea"/>
                <a:cs typeface="+mn-cs"/>
              </a:rPr>
              <a:t>describe the high-level functions and scope of a system</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These diagrams also identify the interactions between the system and its actors. The use cases and actors in use-case diagrams describe what the system does and how the actors use it, but not how the system operates internally.</a:t>
            </a:r>
          </a:p>
          <a:p>
            <a:pPr marL="274320" marR="0" lvl="0" indent="-274320" algn="ctr"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
            </a:r>
            <a:br>
              <a:rPr kumimoji="0" lang="en-US" sz="2600" b="0" i="0" u="none" strike="noStrike" kern="1200" cap="none" spc="0" normalizeH="0" baseline="0" noProof="0" dirty="0" smtClean="0">
                <a:ln>
                  <a:noFill/>
                </a:ln>
                <a:solidFill>
                  <a:schemeClr val="tx1"/>
                </a:solidFill>
                <a:effectLst/>
                <a:uLnTx/>
                <a:uFillTx/>
                <a:latin typeface="+mn-lt"/>
                <a:ea typeface="+mn-ea"/>
                <a:cs typeface="+mn-cs"/>
              </a:rPr>
            </a:b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Title 1"/>
          <p:cNvSpPr txBox="1">
            <a:spLocks/>
          </p:cNvSpPr>
          <p:nvPr/>
        </p:nvSpPr>
        <p:spPr>
          <a:xfrm>
            <a:off x="714348" y="928670"/>
            <a:ext cx="7772400" cy="1285883"/>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5000" b="0" i="0" u="none" strike="noStrike" kern="1200" cap="none" spc="0" normalizeH="0" baseline="0" noProof="0" smtClean="0">
                <a:ln>
                  <a:noFill/>
                </a:ln>
                <a:solidFill>
                  <a:schemeClr val="tx2"/>
                </a:solidFill>
                <a:effectLst/>
                <a:uLnTx/>
                <a:uFillTx/>
                <a:latin typeface="+mj-lt"/>
                <a:ea typeface="+mj-ea"/>
                <a:cs typeface="+mj-cs"/>
              </a:rPr>
              <a:t>Use Case Diagram</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7000892" y="785794"/>
            <a:ext cx="500066" cy="1103320"/>
            <a:chOff x="1142976" y="2357430"/>
            <a:chExt cx="500066" cy="1103320"/>
          </a:xfrm>
        </p:grpSpPr>
        <p:sp>
          <p:nvSpPr>
            <p:cNvPr id="20" name="Oval 19"/>
            <p:cNvSpPr/>
            <p:nvPr/>
          </p:nvSpPr>
          <p:spPr>
            <a:xfrm>
              <a:off x="1142976" y="2357430"/>
              <a:ext cx="428628" cy="42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20" idx="4"/>
            </p:cNvCxnSpPr>
            <p:nvPr/>
          </p:nvCxnSpPr>
          <p:spPr>
            <a:xfrm rot="5400000">
              <a:off x="1178695" y="2964653"/>
              <a:ext cx="35719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rot="16200000">
              <a:off x="1193800" y="3149600"/>
              <a:ext cx="368300" cy="254000"/>
            </a:xfrm>
            <a:custGeom>
              <a:avLst/>
              <a:gdLst>
                <a:gd name="connsiteX0" fmla="*/ 0 w 368300"/>
                <a:gd name="connsiteY0" fmla="*/ 0 h 254000"/>
                <a:gd name="connsiteX1" fmla="*/ 355600 w 368300"/>
                <a:gd name="connsiteY1" fmla="*/ 114300 h 254000"/>
                <a:gd name="connsiteX2" fmla="*/ 76200 w 368300"/>
                <a:gd name="connsiteY2" fmla="*/ 254000 h 254000"/>
                <a:gd name="connsiteX3" fmla="*/ 76200 w 368300"/>
                <a:gd name="connsiteY3" fmla="*/ 254000 h 254000"/>
                <a:gd name="connsiteX4" fmla="*/ 76200 w 368300"/>
                <a:gd name="connsiteY4" fmla="*/ 254000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00" h="254000">
                  <a:moveTo>
                    <a:pt x="0" y="0"/>
                  </a:moveTo>
                  <a:cubicBezTo>
                    <a:pt x="171450" y="35983"/>
                    <a:pt x="342900" y="71967"/>
                    <a:pt x="355600" y="114300"/>
                  </a:cubicBezTo>
                  <a:cubicBezTo>
                    <a:pt x="368300" y="156633"/>
                    <a:pt x="76200" y="254000"/>
                    <a:pt x="76200" y="254000"/>
                  </a:cubicBezTo>
                  <a:lnTo>
                    <a:pt x="76200" y="254000"/>
                  </a:lnTo>
                  <a:lnTo>
                    <a:pt x="76200" y="25400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Connector 22"/>
            <p:cNvCxnSpPr/>
            <p:nvPr/>
          </p:nvCxnSpPr>
          <p:spPr>
            <a:xfrm>
              <a:off x="1214414" y="2928934"/>
              <a:ext cx="428628" cy="15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285720" y="3214686"/>
            <a:ext cx="5572164" cy="3143272"/>
            <a:chOff x="785786" y="2357430"/>
            <a:chExt cx="6454099" cy="3226852"/>
          </a:xfrm>
        </p:grpSpPr>
        <p:grpSp>
          <p:nvGrpSpPr>
            <p:cNvPr id="13" name="Group 12"/>
            <p:cNvGrpSpPr/>
            <p:nvPr/>
          </p:nvGrpSpPr>
          <p:grpSpPr>
            <a:xfrm>
              <a:off x="1142976" y="2357430"/>
              <a:ext cx="500066" cy="1103320"/>
              <a:chOff x="1142976" y="2357430"/>
              <a:chExt cx="500066" cy="1103320"/>
            </a:xfrm>
          </p:grpSpPr>
          <p:sp>
            <p:nvSpPr>
              <p:cNvPr id="2" name="Oval 1"/>
              <p:cNvSpPr/>
              <p:nvPr/>
            </p:nvSpPr>
            <p:spPr>
              <a:xfrm>
                <a:off x="1142976" y="2357430"/>
                <a:ext cx="428628" cy="42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2" idx="4"/>
              </p:cNvCxnSpPr>
              <p:nvPr/>
            </p:nvCxnSpPr>
            <p:spPr>
              <a:xfrm rot="5400000">
                <a:off x="1178695" y="2964653"/>
                <a:ext cx="35719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rot="16200000">
                <a:off x="1193800" y="3149600"/>
                <a:ext cx="368300" cy="254000"/>
              </a:xfrm>
              <a:custGeom>
                <a:avLst/>
                <a:gdLst>
                  <a:gd name="connsiteX0" fmla="*/ 0 w 368300"/>
                  <a:gd name="connsiteY0" fmla="*/ 0 h 254000"/>
                  <a:gd name="connsiteX1" fmla="*/ 355600 w 368300"/>
                  <a:gd name="connsiteY1" fmla="*/ 114300 h 254000"/>
                  <a:gd name="connsiteX2" fmla="*/ 76200 w 368300"/>
                  <a:gd name="connsiteY2" fmla="*/ 254000 h 254000"/>
                  <a:gd name="connsiteX3" fmla="*/ 76200 w 368300"/>
                  <a:gd name="connsiteY3" fmla="*/ 254000 h 254000"/>
                  <a:gd name="connsiteX4" fmla="*/ 76200 w 368300"/>
                  <a:gd name="connsiteY4" fmla="*/ 254000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00" h="254000">
                    <a:moveTo>
                      <a:pt x="0" y="0"/>
                    </a:moveTo>
                    <a:cubicBezTo>
                      <a:pt x="171450" y="35983"/>
                      <a:pt x="342900" y="71967"/>
                      <a:pt x="355600" y="114300"/>
                    </a:cubicBezTo>
                    <a:cubicBezTo>
                      <a:pt x="368300" y="156633"/>
                      <a:pt x="76200" y="254000"/>
                      <a:pt x="76200" y="254000"/>
                    </a:cubicBezTo>
                    <a:lnTo>
                      <a:pt x="76200" y="254000"/>
                    </a:lnTo>
                    <a:lnTo>
                      <a:pt x="76200" y="25400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Connector 11"/>
              <p:cNvCxnSpPr/>
              <p:nvPr/>
            </p:nvCxnSpPr>
            <p:spPr>
              <a:xfrm>
                <a:off x="1214414" y="2928934"/>
                <a:ext cx="428628" cy="15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1071538" y="4071942"/>
              <a:ext cx="500066" cy="1103320"/>
              <a:chOff x="1142976" y="2357430"/>
              <a:chExt cx="500066" cy="1103320"/>
            </a:xfrm>
          </p:grpSpPr>
          <p:sp>
            <p:nvSpPr>
              <p:cNvPr id="15" name="Oval 14"/>
              <p:cNvSpPr/>
              <p:nvPr/>
            </p:nvSpPr>
            <p:spPr>
              <a:xfrm>
                <a:off x="1142976" y="2357430"/>
                <a:ext cx="428628" cy="428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15" idx="4"/>
              </p:cNvCxnSpPr>
              <p:nvPr/>
            </p:nvCxnSpPr>
            <p:spPr>
              <a:xfrm rot="5400000">
                <a:off x="1178695" y="2964653"/>
                <a:ext cx="35719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rot="16200000">
                <a:off x="1193800" y="3149600"/>
                <a:ext cx="368300" cy="254000"/>
              </a:xfrm>
              <a:custGeom>
                <a:avLst/>
                <a:gdLst>
                  <a:gd name="connsiteX0" fmla="*/ 0 w 368300"/>
                  <a:gd name="connsiteY0" fmla="*/ 0 h 254000"/>
                  <a:gd name="connsiteX1" fmla="*/ 355600 w 368300"/>
                  <a:gd name="connsiteY1" fmla="*/ 114300 h 254000"/>
                  <a:gd name="connsiteX2" fmla="*/ 76200 w 368300"/>
                  <a:gd name="connsiteY2" fmla="*/ 254000 h 254000"/>
                  <a:gd name="connsiteX3" fmla="*/ 76200 w 368300"/>
                  <a:gd name="connsiteY3" fmla="*/ 254000 h 254000"/>
                  <a:gd name="connsiteX4" fmla="*/ 76200 w 368300"/>
                  <a:gd name="connsiteY4" fmla="*/ 254000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00" h="254000">
                    <a:moveTo>
                      <a:pt x="0" y="0"/>
                    </a:moveTo>
                    <a:cubicBezTo>
                      <a:pt x="171450" y="35983"/>
                      <a:pt x="342900" y="71967"/>
                      <a:pt x="355600" y="114300"/>
                    </a:cubicBezTo>
                    <a:cubicBezTo>
                      <a:pt x="368300" y="156633"/>
                      <a:pt x="76200" y="254000"/>
                      <a:pt x="76200" y="254000"/>
                    </a:cubicBezTo>
                    <a:lnTo>
                      <a:pt x="76200" y="254000"/>
                    </a:lnTo>
                    <a:lnTo>
                      <a:pt x="76200" y="25400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p:cNvCxnSpPr/>
              <p:nvPr/>
            </p:nvCxnSpPr>
            <p:spPr>
              <a:xfrm>
                <a:off x="1214414" y="2928934"/>
                <a:ext cx="428628" cy="15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5286381" y="2430769"/>
              <a:ext cx="1953504" cy="2369703"/>
            </a:xfrm>
            <a:prstGeom prst="rect">
              <a:avLst/>
            </a:prstGeom>
            <a:noFill/>
            <a:ln>
              <a:solidFill>
                <a:schemeClr val="tx1"/>
              </a:solidFill>
            </a:ln>
          </p:spPr>
          <p:txBody>
            <a:bodyPr wrap="square" rtlCol="0">
              <a:spAutoFit/>
            </a:bodyPr>
            <a:lstStyle/>
            <a:p>
              <a:r>
                <a:rPr lang="en-US" b="1" dirty="0" smtClean="0"/>
                <a:t>Registration</a:t>
              </a:r>
            </a:p>
            <a:p>
              <a:r>
                <a:rPr lang="en-US" dirty="0" smtClean="0"/>
                <a:t>Full name</a:t>
              </a:r>
            </a:p>
            <a:p>
              <a:r>
                <a:rPr lang="en-US" dirty="0" smtClean="0"/>
                <a:t>Gender</a:t>
              </a:r>
            </a:p>
            <a:p>
              <a:r>
                <a:rPr lang="en-US" dirty="0" smtClean="0"/>
                <a:t>Profession</a:t>
              </a:r>
            </a:p>
            <a:p>
              <a:r>
                <a:rPr lang="en-US" dirty="0" smtClean="0"/>
                <a:t>Email</a:t>
              </a:r>
            </a:p>
            <a:p>
              <a:r>
                <a:rPr lang="en-US" dirty="0" smtClean="0"/>
                <a:t>Number</a:t>
              </a:r>
            </a:p>
            <a:p>
              <a:r>
                <a:rPr lang="en-US" dirty="0" smtClean="0"/>
                <a:t>Password</a:t>
              </a:r>
            </a:p>
            <a:p>
              <a:r>
                <a:rPr lang="en-US" dirty="0" smtClean="0"/>
                <a:t>Re_password</a:t>
              </a:r>
              <a:endParaRPr lang="en-US" dirty="0"/>
            </a:p>
          </p:txBody>
        </p:sp>
        <p:cxnSp>
          <p:nvCxnSpPr>
            <p:cNvPr id="28" name="Straight Arrow Connector 27"/>
            <p:cNvCxnSpPr/>
            <p:nvPr/>
          </p:nvCxnSpPr>
          <p:spPr>
            <a:xfrm>
              <a:off x="1724004" y="2724144"/>
              <a:ext cx="3633814" cy="4905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24004" y="2724144"/>
              <a:ext cx="3633814" cy="776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724004" y="2724144"/>
              <a:ext cx="3705252" cy="10620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724004" y="2724144"/>
              <a:ext cx="3633814" cy="13477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724004" y="2724144"/>
              <a:ext cx="3633814" cy="16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724004" y="2724144"/>
              <a:ext cx="3633814" cy="1990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724004" y="2724144"/>
              <a:ext cx="3633814" cy="2047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1652566" y="3286124"/>
              <a:ext cx="3705252" cy="11525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1652566" y="3571876"/>
              <a:ext cx="3705252" cy="866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1652566" y="3857628"/>
              <a:ext cx="3705252" cy="5810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652566" y="4357694"/>
              <a:ext cx="3705252" cy="80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652566" y="4438656"/>
              <a:ext cx="3776690" cy="2047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1652566" y="3000372"/>
              <a:ext cx="3776690" cy="14382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85786" y="3429000"/>
              <a:ext cx="1214446" cy="369332"/>
            </a:xfrm>
            <a:prstGeom prst="rect">
              <a:avLst/>
            </a:prstGeom>
            <a:noFill/>
          </p:spPr>
          <p:txBody>
            <a:bodyPr wrap="square" rtlCol="0">
              <a:spAutoFit/>
            </a:bodyPr>
            <a:lstStyle/>
            <a:p>
              <a:r>
                <a:rPr lang="en-US" b="1" dirty="0" smtClean="0"/>
                <a:t>Student</a:t>
              </a:r>
              <a:endParaRPr lang="en-US" b="1" dirty="0"/>
            </a:p>
          </p:txBody>
        </p:sp>
        <p:sp>
          <p:nvSpPr>
            <p:cNvPr id="62" name="TextBox 61"/>
            <p:cNvSpPr txBox="1"/>
            <p:nvPr/>
          </p:nvSpPr>
          <p:spPr>
            <a:xfrm>
              <a:off x="785786" y="5214950"/>
              <a:ext cx="1214446" cy="369332"/>
            </a:xfrm>
            <a:prstGeom prst="rect">
              <a:avLst/>
            </a:prstGeom>
            <a:noFill/>
          </p:spPr>
          <p:txBody>
            <a:bodyPr wrap="square" rtlCol="0">
              <a:spAutoFit/>
            </a:bodyPr>
            <a:lstStyle/>
            <a:p>
              <a:r>
                <a:rPr lang="en-US" b="1" dirty="0" smtClean="0"/>
                <a:t>Teacher</a:t>
              </a:r>
              <a:endParaRPr lang="en-US" b="1" dirty="0"/>
            </a:p>
          </p:txBody>
        </p:sp>
      </p:grpSp>
      <p:sp>
        <p:nvSpPr>
          <p:cNvPr id="63" name="TextBox 62"/>
          <p:cNvSpPr txBox="1"/>
          <p:nvPr/>
        </p:nvSpPr>
        <p:spPr>
          <a:xfrm>
            <a:off x="6643702" y="1857364"/>
            <a:ext cx="1214446" cy="369332"/>
          </a:xfrm>
          <a:prstGeom prst="rect">
            <a:avLst/>
          </a:prstGeom>
          <a:noFill/>
        </p:spPr>
        <p:txBody>
          <a:bodyPr wrap="square" rtlCol="0">
            <a:spAutoFit/>
          </a:bodyPr>
          <a:lstStyle/>
          <a:p>
            <a:r>
              <a:rPr lang="en-US" b="1" dirty="0" smtClean="0"/>
              <a:t>Admin</a:t>
            </a:r>
            <a:endParaRPr lang="en-US" b="1" dirty="0"/>
          </a:p>
        </p:txBody>
      </p:sp>
      <p:sp>
        <p:nvSpPr>
          <p:cNvPr id="65" name="TextBox 64"/>
          <p:cNvSpPr txBox="1"/>
          <p:nvPr/>
        </p:nvSpPr>
        <p:spPr>
          <a:xfrm>
            <a:off x="2357422" y="2000240"/>
            <a:ext cx="1428760" cy="923330"/>
          </a:xfrm>
          <a:prstGeom prst="rect">
            <a:avLst/>
          </a:prstGeom>
          <a:noFill/>
          <a:ln>
            <a:solidFill>
              <a:schemeClr val="tx1"/>
            </a:solidFill>
          </a:ln>
        </p:spPr>
        <p:txBody>
          <a:bodyPr wrap="square" rtlCol="0">
            <a:spAutoFit/>
          </a:bodyPr>
          <a:lstStyle/>
          <a:p>
            <a:r>
              <a:rPr lang="en-US" b="1" dirty="0" smtClean="0"/>
              <a:t>Login</a:t>
            </a:r>
          </a:p>
          <a:p>
            <a:r>
              <a:rPr lang="en-US" dirty="0" smtClean="0"/>
              <a:t>Email</a:t>
            </a:r>
          </a:p>
          <a:p>
            <a:r>
              <a:rPr lang="en-US" dirty="0" smtClean="0"/>
              <a:t>password</a:t>
            </a:r>
            <a:endParaRPr lang="en-US" dirty="0"/>
          </a:p>
        </p:txBody>
      </p:sp>
      <p:cxnSp>
        <p:nvCxnSpPr>
          <p:cNvPr id="67" name="Straight Arrow Connector 66"/>
          <p:cNvCxnSpPr/>
          <p:nvPr/>
        </p:nvCxnSpPr>
        <p:spPr>
          <a:xfrm rot="16200000" flipH="1">
            <a:off x="2607455" y="2821777"/>
            <a:ext cx="2071702" cy="1285884"/>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16200000" flipH="1">
            <a:off x="2500298" y="3286124"/>
            <a:ext cx="2214578" cy="1357322"/>
          </a:xfrm>
          <a:prstGeom prst="straightConnector1">
            <a:avLst/>
          </a:prstGeom>
          <a:ln>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1000100" y="2786058"/>
            <a:ext cx="1500198" cy="7143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928662" y="2571744"/>
            <a:ext cx="1500198" cy="7143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5400000" flipH="1" flipV="1">
            <a:off x="428596" y="3571876"/>
            <a:ext cx="3000396" cy="15716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rot="5400000" flipH="1" flipV="1">
            <a:off x="250001" y="3393281"/>
            <a:ext cx="3071834" cy="14287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786314" y="2000240"/>
            <a:ext cx="1214446" cy="923330"/>
          </a:xfrm>
          <a:prstGeom prst="rect">
            <a:avLst/>
          </a:prstGeom>
          <a:noFill/>
          <a:ln>
            <a:solidFill>
              <a:schemeClr val="tx1"/>
            </a:solidFill>
          </a:ln>
        </p:spPr>
        <p:txBody>
          <a:bodyPr wrap="square" rtlCol="0">
            <a:spAutoFit/>
          </a:bodyPr>
          <a:lstStyle/>
          <a:p>
            <a:r>
              <a:rPr lang="en-US" b="1" dirty="0" smtClean="0"/>
              <a:t>Login</a:t>
            </a:r>
          </a:p>
          <a:p>
            <a:r>
              <a:rPr lang="en-US" dirty="0" smtClean="0"/>
              <a:t>Username</a:t>
            </a:r>
          </a:p>
          <a:p>
            <a:r>
              <a:rPr lang="en-US" dirty="0" smtClean="0"/>
              <a:t>Password</a:t>
            </a:r>
            <a:endParaRPr lang="en-US" dirty="0"/>
          </a:p>
        </p:txBody>
      </p:sp>
      <p:cxnSp>
        <p:nvCxnSpPr>
          <p:cNvPr id="86" name="Straight Arrow Connector 85"/>
          <p:cNvCxnSpPr>
            <a:stCxn id="20" idx="2"/>
          </p:cNvCxnSpPr>
          <p:nvPr/>
        </p:nvCxnSpPr>
        <p:spPr>
          <a:xfrm rot="10800000" flipV="1">
            <a:off x="5786446" y="1000108"/>
            <a:ext cx="1214446" cy="13573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20" idx="3"/>
          </p:cNvCxnSpPr>
          <p:nvPr/>
        </p:nvCxnSpPr>
        <p:spPr>
          <a:xfrm rot="5400000">
            <a:off x="5715009" y="1365965"/>
            <a:ext cx="1562969" cy="11343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2000232" y="5929330"/>
            <a:ext cx="5357850" cy="584775"/>
          </a:xfrm>
          <a:prstGeom prst="rect">
            <a:avLst/>
          </a:prstGeom>
          <a:noFill/>
        </p:spPr>
        <p:txBody>
          <a:bodyPr wrap="square" rtlCol="0">
            <a:spAutoFit/>
          </a:bodyPr>
          <a:lstStyle/>
          <a:p>
            <a:pPr algn="ctr"/>
            <a:r>
              <a:rPr lang="en-IN" sz="3200" b="1" u="sng" dirty="0" smtClean="0"/>
              <a:t>Use Case Diagram</a:t>
            </a:r>
            <a:endParaRPr lang="en-US" sz="3200" b="1" u="sng" dirty="0"/>
          </a:p>
        </p:txBody>
      </p:sp>
      <p:sp>
        <p:nvSpPr>
          <p:cNvPr id="92" name="TextBox 91"/>
          <p:cNvSpPr txBox="1"/>
          <p:nvPr/>
        </p:nvSpPr>
        <p:spPr>
          <a:xfrm>
            <a:off x="6909739" y="3523308"/>
            <a:ext cx="876971" cy="1477328"/>
          </a:xfrm>
          <a:prstGeom prst="rect">
            <a:avLst/>
          </a:prstGeom>
          <a:noFill/>
          <a:ln>
            <a:solidFill>
              <a:schemeClr val="tx1"/>
            </a:solidFill>
          </a:ln>
        </p:spPr>
        <p:txBody>
          <a:bodyPr wrap="none" rtlCol="0">
            <a:spAutoFit/>
          </a:bodyPr>
          <a:lstStyle/>
          <a:p>
            <a:r>
              <a:rPr lang="en-US" b="1" dirty="0" smtClean="0"/>
              <a:t>Crud</a:t>
            </a:r>
            <a:endParaRPr lang="en-US" b="1" dirty="0" smtClean="0"/>
          </a:p>
          <a:p>
            <a:r>
              <a:rPr lang="en-US" dirty="0" smtClean="0"/>
              <a:t>Insert</a:t>
            </a:r>
          </a:p>
          <a:p>
            <a:r>
              <a:rPr lang="en-US" dirty="0" smtClean="0"/>
              <a:t>View </a:t>
            </a:r>
          </a:p>
          <a:p>
            <a:r>
              <a:rPr lang="en-US" dirty="0" smtClean="0"/>
              <a:t>Delete</a:t>
            </a:r>
          </a:p>
          <a:p>
            <a:r>
              <a:rPr lang="en-US" dirty="0" smtClean="0"/>
              <a:t>update</a:t>
            </a:r>
            <a:endParaRPr lang="en-US" dirty="0"/>
          </a:p>
        </p:txBody>
      </p:sp>
      <p:cxnSp>
        <p:nvCxnSpPr>
          <p:cNvPr id="95" name="Straight Arrow Connector 94"/>
          <p:cNvCxnSpPr/>
          <p:nvPr/>
        </p:nvCxnSpPr>
        <p:spPr>
          <a:xfrm rot="5400000">
            <a:off x="5439574" y="4072736"/>
            <a:ext cx="1489086" cy="1223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flipV="1">
            <a:off x="5214942" y="3940178"/>
            <a:ext cx="1581160" cy="11318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0800000" flipV="1">
            <a:off x="5143504" y="3940178"/>
            <a:ext cx="1652598" cy="84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rot="10800000" flipV="1">
            <a:off x="5000628" y="3940178"/>
            <a:ext cx="1795474" cy="631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rot="10800000" flipV="1">
            <a:off x="5357818" y="3940178"/>
            <a:ext cx="1438284" cy="3460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rot="10800000" flipV="1">
            <a:off x="5143504" y="3940178"/>
            <a:ext cx="1652598" cy="60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rot="10800000">
            <a:off x="5357818" y="3786190"/>
            <a:ext cx="1438284" cy="153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rot="10800000" flipV="1">
            <a:off x="5214942" y="4214817"/>
            <a:ext cx="1643074" cy="1428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rot="10800000">
            <a:off x="5286380" y="3857628"/>
            <a:ext cx="1428760" cy="40434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rot="10800000">
            <a:off x="5072066" y="4071942"/>
            <a:ext cx="1785950" cy="21431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rot="10800000" flipV="1">
            <a:off x="4929190" y="4286256"/>
            <a:ext cx="2000264"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rot="10800000" flipV="1">
            <a:off x="5143504" y="4286256"/>
            <a:ext cx="1714512" cy="5715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rot="10800000" flipV="1">
            <a:off x="5286380" y="4286256"/>
            <a:ext cx="1571636" cy="8572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rot="10800000" flipV="1">
            <a:off x="5572132" y="4286256"/>
            <a:ext cx="1357322" cy="100013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rot="10800000">
            <a:off x="5214942" y="3786190"/>
            <a:ext cx="1643074" cy="785818"/>
          </a:xfrm>
          <a:prstGeom prst="straightConnector1">
            <a:avLst/>
          </a:prstGeom>
          <a:ln w="127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rot="10800000">
            <a:off x="5000628" y="4071942"/>
            <a:ext cx="2009788" cy="652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rot="10800000">
            <a:off x="5286380" y="4357694"/>
            <a:ext cx="1724036" cy="3667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rot="10800000">
            <a:off x="5000628" y="4643446"/>
            <a:ext cx="2009788" cy="80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rot="10800000" flipV="1">
            <a:off x="5214942" y="4724408"/>
            <a:ext cx="1795474" cy="347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rot="10800000" flipV="1">
            <a:off x="5429256" y="4724408"/>
            <a:ext cx="1581160" cy="7048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16200000" flipH="1">
            <a:off x="5893603" y="2964653"/>
            <a:ext cx="1000132" cy="7858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1" name="Straight Arrow Connector 150"/>
          <p:cNvCxnSpPr/>
          <p:nvPr/>
        </p:nvCxnSpPr>
        <p:spPr>
          <a:xfrm rot="10800000">
            <a:off x="5367342" y="3938590"/>
            <a:ext cx="1643074" cy="785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rot="16200000" flipH="1">
            <a:off x="5903127" y="3259929"/>
            <a:ext cx="1204922" cy="7048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5" name="Straight Arrow Connector 154"/>
          <p:cNvCxnSpPr/>
          <p:nvPr/>
        </p:nvCxnSpPr>
        <p:spPr>
          <a:xfrm rot="16200000" flipH="1">
            <a:off x="5724532" y="3438524"/>
            <a:ext cx="1562112" cy="7048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7" name="Straight Arrow Connector 156"/>
          <p:cNvCxnSpPr/>
          <p:nvPr/>
        </p:nvCxnSpPr>
        <p:spPr>
          <a:xfrm rot="16200000" flipH="1">
            <a:off x="5545937" y="3617119"/>
            <a:ext cx="1847864" cy="6334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9" name="Straight Arrow Connector 158"/>
          <p:cNvCxnSpPr/>
          <p:nvPr/>
        </p:nvCxnSpPr>
        <p:spPr>
          <a:xfrm rot="10800000">
            <a:off x="5000628" y="4071942"/>
            <a:ext cx="1785950" cy="500066"/>
          </a:xfrm>
          <a:prstGeom prst="straightConnector1">
            <a:avLst/>
          </a:prstGeom>
          <a:ln w="127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rot="10800000">
            <a:off x="5143504" y="4286256"/>
            <a:ext cx="1714512" cy="285752"/>
          </a:xfrm>
          <a:prstGeom prst="straightConnector1">
            <a:avLst/>
          </a:prstGeom>
          <a:ln w="127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rot="10800000">
            <a:off x="4929190" y="4572008"/>
            <a:ext cx="1928826" cy="1588"/>
          </a:xfrm>
          <a:prstGeom prst="straightConnector1">
            <a:avLst/>
          </a:prstGeom>
          <a:ln w="127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rot="10800000" flipV="1">
            <a:off x="5143504" y="4572008"/>
            <a:ext cx="1643074" cy="285752"/>
          </a:xfrm>
          <a:prstGeom prst="straightConnector1">
            <a:avLst/>
          </a:prstGeom>
          <a:ln w="127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rot="10800000" flipV="1">
            <a:off x="5143504" y="4572008"/>
            <a:ext cx="1714512" cy="571504"/>
          </a:xfrm>
          <a:prstGeom prst="straightConnector1">
            <a:avLst/>
          </a:prstGeom>
          <a:ln w="127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rot="10800000" flipV="1">
            <a:off x="5500694" y="4643446"/>
            <a:ext cx="1357322" cy="714380"/>
          </a:xfrm>
          <a:prstGeom prst="straightConnector1">
            <a:avLst/>
          </a:prstGeom>
          <a:ln w="127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571736" y="1000108"/>
            <a:ext cx="2486036" cy="450059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4" name="Oval 3"/>
          <p:cNvSpPr/>
          <p:nvPr/>
        </p:nvSpPr>
        <p:spPr>
          <a:xfrm>
            <a:off x="2857488" y="1357298"/>
            <a:ext cx="1857388" cy="35719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Name</a:t>
            </a:r>
            <a:endParaRPr lang="en-US" dirty="0"/>
          </a:p>
        </p:txBody>
      </p:sp>
      <p:sp>
        <p:nvSpPr>
          <p:cNvPr id="5" name="Oval 4"/>
          <p:cNvSpPr/>
          <p:nvPr/>
        </p:nvSpPr>
        <p:spPr>
          <a:xfrm>
            <a:off x="2857488" y="2071678"/>
            <a:ext cx="1857388" cy="35719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Gender</a:t>
            </a:r>
            <a:endParaRPr lang="en-US" dirty="0"/>
          </a:p>
        </p:txBody>
      </p:sp>
      <p:sp>
        <p:nvSpPr>
          <p:cNvPr id="6" name="Oval 5"/>
          <p:cNvSpPr/>
          <p:nvPr/>
        </p:nvSpPr>
        <p:spPr>
          <a:xfrm>
            <a:off x="2857488" y="2643182"/>
            <a:ext cx="1928826" cy="35719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Profession</a:t>
            </a:r>
            <a:endParaRPr lang="en-US" dirty="0"/>
          </a:p>
        </p:txBody>
      </p:sp>
      <p:sp>
        <p:nvSpPr>
          <p:cNvPr id="7" name="Oval 6"/>
          <p:cNvSpPr/>
          <p:nvPr/>
        </p:nvSpPr>
        <p:spPr>
          <a:xfrm>
            <a:off x="2826994" y="3286124"/>
            <a:ext cx="1857388" cy="35719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u="sng" dirty="0" smtClean="0"/>
              <a:t>E-mail id</a:t>
            </a:r>
            <a:endParaRPr lang="en-US" b="1" u="sng" dirty="0"/>
          </a:p>
        </p:txBody>
      </p:sp>
      <p:sp>
        <p:nvSpPr>
          <p:cNvPr id="8" name="Oval 7"/>
          <p:cNvSpPr/>
          <p:nvPr/>
        </p:nvSpPr>
        <p:spPr>
          <a:xfrm>
            <a:off x="2786050" y="3929066"/>
            <a:ext cx="1857388" cy="35719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Phone-no</a:t>
            </a:r>
            <a:endParaRPr lang="en-US" dirty="0"/>
          </a:p>
        </p:txBody>
      </p:sp>
      <p:sp>
        <p:nvSpPr>
          <p:cNvPr id="9" name="Oval 8"/>
          <p:cNvSpPr/>
          <p:nvPr/>
        </p:nvSpPr>
        <p:spPr>
          <a:xfrm>
            <a:off x="2857488" y="4572008"/>
            <a:ext cx="1857388" cy="35719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Password</a:t>
            </a:r>
            <a:endParaRPr lang="en-US" dirty="0"/>
          </a:p>
        </p:txBody>
      </p:sp>
      <p:sp>
        <p:nvSpPr>
          <p:cNvPr id="10" name="Right Arrow 9"/>
          <p:cNvSpPr/>
          <p:nvPr/>
        </p:nvSpPr>
        <p:spPr>
          <a:xfrm>
            <a:off x="0" y="2357430"/>
            <a:ext cx="2571736" cy="1643074"/>
          </a:xfrm>
          <a:prstGeom prst="rightArrow">
            <a:avLst>
              <a:gd name="adj1" fmla="val 50000"/>
              <a:gd name="adj2" fmla="val 51271"/>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IN" sz="2400" u="sng" dirty="0" smtClean="0">
                <a:solidFill>
                  <a:schemeClr val="tx1"/>
                </a:solidFill>
              </a:rPr>
              <a:t>Registration</a:t>
            </a:r>
            <a:endParaRPr lang="en-US" sz="2400" u="sng" dirty="0">
              <a:solidFill>
                <a:schemeClr val="tx1"/>
              </a:solidFill>
            </a:endParaRPr>
          </a:p>
        </p:txBody>
      </p:sp>
      <p:sp>
        <p:nvSpPr>
          <p:cNvPr id="16" name="Right Arrow 15"/>
          <p:cNvSpPr/>
          <p:nvPr/>
        </p:nvSpPr>
        <p:spPr>
          <a:xfrm>
            <a:off x="5072066" y="2643182"/>
            <a:ext cx="1214446" cy="357190"/>
          </a:xfrm>
          <a:prstGeom prst="rightArrow">
            <a:avLst>
              <a:gd name="adj1" fmla="val 57876"/>
              <a:gd name="adj2" fmla="val 50000"/>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Rectangle 16"/>
          <p:cNvSpPr/>
          <p:nvPr/>
        </p:nvSpPr>
        <p:spPr>
          <a:xfrm>
            <a:off x="6286512" y="1857364"/>
            <a:ext cx="2071702" cy="1857388"/>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Oval 17"/>
          <p:cNvSpPr/>
          <p:nvPr/>
        </p:nvSpPr>
        <p:spPr>
          <a:xfrm>
            <a:off x="6500826" y="2000240"/>
            <a:ext cx="1785950" cy="35719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Student</a:t>
            </a:r>
            <a:endParaRPr lang="en-US" dirty="0"/>
          </a:p>
        </p:txBody>
      </p:sp>
      <p:sp>
        <p:nvSpPr>
          <p:cNvPr id="19" name="Oval 18"/>
          <p:cNvSpPr/>
          <p:nvPr/>
        </p:nvSpPr>
        <p:spPr>
          <a:xfrm>
            <a:off x="6500826" y="3143248"/>
            <a:ext cx="1785950" cy="35719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Teacher</a:t>
            </a:r>
            <a:endParaRPr lang="en-US" dirty="0"/>
          </a:p>
        </p:txBody>
      </p:sp>
      <p:sp>
        <p:nvSpPr>
          <p:cNvPr id="21" name="Oval 20"/>
          <p:cNvSpPr/>
          <p:nvPr/>
        </p:nvSpPr>
        <p:spPr>
          <a:xfrm>
            <a:off x="2857488" y="5072074"/>
            <a:ext cx="1785950" cy="35719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DOB</a:t>
            </a:r>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28662" y="1428736"/>
            <a:ext cx="5286412" cy="4770537"/>
            <a:chOff x="571472" y="1643050"/>
            <a:chExt cx="5286412" cy="4770537"/>
          </a:xfrm>
        </p:grpSpPr>
        <p:sp>
          <p:nvSpPr>
            <p:cNvPr id="2" name="TextBox 1"/>
            <p:cNvSpPr txBox="1"/>
            <p:nvPr/>
          </p:nvSpPr>
          <p:spPr>
            <a:xfrm>
              <a:off x="571472" y="1643050"/>
              <a:ext cx="5286412" cy="4770537"/>
            </a:xfrm>
            <a:prstGeom prst="rect">
              <a:avLst/>
            </a:prstGeom>
            <a:noFill/>
          </p:spPr>
          <p:txBody>
            <a:bodyPr wrap="square" rtlCol="0">
              <a:spAutoFit/>
            </a:bodyPr>
            <a:lstStyle/>
            <a:p>
              <a:pPr>
                <a:lnSpc>
                  <a:spcPct val="150000"/>
                </a:lnSpc>
                <a:buFont typeface="Wingdings" pitchFamily="2" charset="2"/>
                <a:buChar char="Ø"/>
              </a:pPr>
              <a:r>
                <a:rPr lang="en-US" sz="2000" dirty="0" smtClean="0"/>
                <a:t>Objective</a:t>
              </a:r>
            </a:p>
            <a:p>
              <a:pPr>
                <a:lnSpc>
                  <a:spcPct val="150000"/>
                </a:lnSpc>
                <a:buFont typeface="Wingdings" pitchFamily="2" charset="2"/>
                <a:buChar char="Ø"/>
              </a:pPr>
              <a:r>
                <a:rPr lang="en-US" sz="2000" dirty="0" smtClean="0"/>
                <a:t>Modules in Project</a:t>
              </a:r>
            </a:p>
            <a:p>
              <a:pPr>
                <a:lnSpc>
                  <a:spcPct val="150000"/>
                </a:lnSpc>
                <a:buFont typeface="Wingdings" pitchFamily="2" charset="2"/>
                <a:buChar char="Ø"/>
              </a:pPr>
              <a:r>
                <a:rPr lang="en-US" sz="2000" dirty="0" smtClean="0"/>
                <a:t>Software specification</a:t>
              </a:r>
            </a:p>
            <a:p>
              <a:pPr>
                <a:lnSpc>
                  <a:spcPct val="150000"/>
                </a:lnSpc>
                <a:buFont typeface="Wingdings" pitchFamily="2" charset="2"/>
                <a:buChar char="Ø"/>
              </a:pPr>
              <a:r>
                <a:rPr lang="en-US" sz="2000" dirty="0" smtClean="0"/>
                <a:t>Introduction</a:t>
              </a:r>
            </a:p>
            <a:p>
              <a:pPr>
                <a:lnSpc>
                  <a:spcPct val="150000"/>
                </a:lnSpc>
                <a:buFont typeface="Wingdings" pitchFamily="2" charset="2"/>
                <a:buChar char="Ø"/>
              </a:pPr>
              <a:r>
                <a:rPr lang="en-US" sz="2000" dirty="0" smtClean="0"/>
                <a:t>Working</a:t>
              </a:r>
            </a:p>
            <a:p>
              <a:endParaRPr lang="en-US" sz="2000" dirty="0" smtClean="0"/>
            </a:p>
            <a:p>
              <a:endParaRPr lang="en-US" sz="2000" dirty="0" smtClean="0"/>
            </a:p>
            <a:p>
              <a:endParaRPr lang="en-US" sz="2000" dirty="0" smtClean="0"/>
            </a:p>
            <a:p>
              <a:pPr>
                <a:buFont typeface="Wingdings" pitchFamily="2" charset="2"/>
                <a:buChar char="Ø"/>
              </a:pPr>
              <a:r>
                <a:rPr lang="en-US" sz="2000" dirty="0" smtClean="0"/>
                <a:t>Implementation</a:t>
              </a:r>
            </a:p>
            <a:p>
              <a:endParaRPr lang="en-US" sz="2000" dirty="0" smtClean="0"/>
            </a:p>
            <a:p>
              <a:endParaRPr lang="en-US" sz="2000" dirty="0" smtClean="0"/>
            </a:p>
            <a:p>
              <a:endParaRPr lang="en-US" sz="1400" dirty="0" smtClean="0"/>
            </a:p>
            <a:p>
              <a:pPr>
                <a:buFont typeface="Wingdings" pitchFamily="2" charset="2"/>
                <a:buChar char="Ø"/>
              </a:pPr>
              <a:r>
                <a:rPr lang="en-US" sz="2000" dirty="0" smtClean="0"/>
                <a:t>Conclusion and future work      </a:t>
              </a:r>
            </a:p>
          </p:txBody>
        </p:sp>
        <p:sp>
          <p:nvSpPr>
            <p:cNvPr id="3" name="TextBox 2"/>
            <p:cNvSpPr txBox="1"/>
            <p:nvPr/>
          </p:nvSpPr>
          <p:spPr>
            <a:xfrm>
              <a:off x="1071538" y="3913535"/>
              <a:ext cx="3357586" cy="1015663"/>
            </a:xfrm>
            <a:prstGeom prst="rect">
              <a:avLst/>
            </a:prstGeom>
            <a:noFill/>
          </p:spPr>
          <p:txBody>
            <a:bodyPr wrap="square" rtlCol="0">
              <a:spAutoFit/>
            </a:bodyPr>
            <a:lstStyle/>
            <a:p>
              <a:pPr>
                <a:buFont typeface="Wingdings" pitchFamily="2" charset="2"/>
                <a:buChar char="q"/>
              </a:pPr>
              <a:r>
                <a:rPr lang="en-US" sz="2000" dirty="0" smtClean="0"/>
                <a:t>Data Flow Diagram</a:t>
              </a:r>
            </a:p>
            <a:p>
              <a:pPr>
                <a:buFont typeface="Wingdings" pitchFamily="2" charset="2"/>
                <a:buChar char="q"/>
              </a:pPr>
              <a:r>
                <a:rPr lang="en-US" sz="2000" dirty="0" smtClean="0"/>
                <a:t>Use Case Diagram</a:t>
              </a:r>
            </a:p>
            <a:p>
              <a:pPr>
                <a:buFont typeface="Wingdings" pitchFamily="2" charset="2"/>
                <a:buChar char="q"/>
              </a:pPr>
              <a:r>
                <a:rPr lang="en-US" sz="2000" dirty="0" smtClean="0"/>
                <a:t>ER Diagram</a:t>
              </a:r>
            </a:p>
          </p:txBody>
        </p:sp>
        <p:sp>
          <p:nvSpPr>
            <p:cNvPr id="4" name="TextBox 3"/>
            <p:cNvSpPr txBox="1"/>
            <p:nvPr/>
          </p:nvSpPr>
          <p:spPr>
            <a:xfrm>
              <a:off x="1071538" y="5214950"/>
              <a:ext cx="3357586" cy="707886"/>
            </a:xfrm>
            <a:prstGeom prst="rect">
              <a:avLst/>
            </a:prstGeom>
            <a:noFill/>
          </p:spPr>
          <p:txBody>
            <a:bodyPr wrap="square" rtlCol="0">
              <a:spAutoFit/>
            </a:bodyPr>
            <a:lstStyle/>
            <a:p>
              <a:pPr>
                <a:buFont typeface="Wingdings" pitchFamily="2" charset="2"/>
                <a:buChar char="q"/>
              </a:pPr>
              <a:r>
                <a:rPr lang="en-US" sz="2000" dirty="0" smtClean="0"/>
                <a:t>Snapshots</a:t>
              </a:r>
            </a:p>
            <a:p>
              <a:pPr>
                <a:buFont typeface="Wingdings" pitchFamily="2" charset="2"/>
                <a:buChar char="q"/>
              </a:pPr>
              <a:r>
                <a:rPr lang="en-US" sz="2000" dirty="0" smtClean="0"/>
                <a:t>Technologies Used</a:t>
              </a:r>
            </a:p>
          </p:txBody>
        </p:sp>
      </p:grpSp>
      <p:sp>
        <p:nvSpPr>
          <p:cNvPr id="6" name="TextBox 5"/>
          <p:cNvSpPr txBox="1"/>
          <p:nvPr/>
        </p:nvSpPr>
        <p:spPr>
          <a:xfrm>
            <a:off x="3071802" y="576844"/>
            <a:ext cx="2833148" cy="923330"/>
          </a:xfrm>
          <a:prstGeom prst="rect">
            <a:avLst/>
          </a:prstGeom>
          <a:noFill/>
        </p:spPr>
        <p:txBody>
          <a:bodyPr wrap="none" rtlCol="0">
            <a:spAutoFit/>
          </a:bodyPr>
          <a:lstStyle/>
          <a:p>
            <a:r>
              <a:rPr lang="en-US" sz="5400" b="1" dirty="0" smtClean="0"/>
              <a:t>Content</a:t>
            </a:r>
            <a:endParaRPr lang="en-US" sz="54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14546" y="1000108"/>
            <a:ext cx="4929222" cy="830997"/>
          </a:xfrm>
          <a:prstGeom prst="rect">
            <a:avLst/>
          </a:prstGeom>
          <a:noFill/>
        </p:spPr>
        <p:txBody>
          <a:bodyPr wrap="square" rtlCol="0">
            <a:spAutoFit/>
          </a:bodyPr>
          <a:lstStyle/>
          <a:p>
            <a:pPr algn="ctr"/>
            <a:r>
              <a:rPr lang="en-IN" sz="4800" b="1" u="sng" dirty="0" smtClean="0"/>
              <a:t>ER Diagram</a:t>
            </a:r>
            <a:endParaRPr lang="en-US" sz="4800" b="1" u="sng" dirty="0"/>
          </a:p>
        </p:txBody>
      </p:sp>
      <p:sp>
        <p:nvSpPr>
          <p:cNvPr id="5" name="Rectangle 4"/>
          <p:cNvSpPr/>
          <p:nvPr/>
        </p:nvSpPr>
        <p:spPr>
          <a:xfrm>
            <a:off x="1142976" y="1857364"/>
            <a:ext cx="6786610" cy="3539430"/>
          </a:xfrm>
          <a:prstGeom prst="rect">
            <a:avLst/>
          </a:prstGeom>
        </p:spPr>
        <p:txBody>
          <a:bodyPr wrap="square">
            <a:spAutoFit/>
          </a:bodyPr>
          <a:lstStyle/>
          <a:p>
            <a:pPr algn="ctr"/>
            <a:r>
              <a:rPr lang="en-US" sz="2800" b="1" dirty="0"/>
              <a:t>ER Diagram</a:t>
            </a:r>
            <a:r>
              <a:rPr lang="en-US" sz="2800" dirty="0"/>
              <a:t> stands for Entity Relationship Diagram, also known as ERD is a diagram that displays the relationship of entity sets stored in a database. In other words, ER diagrams help to explain the logical structure of databases. ER diagrams are created based on three basic concepts: entities, attributes and relationships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0364" y="928670"/>
            <a:ext cx="1857388" cy="5715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Registration</a:t>
            </a:r>
            <a:endParaRPr lang="en-US" dirty="0"/>
          </a:p>
        </p:txBody>
      </p:sp>
      <p:sp>
        <p:nvSpPr>
          <p:cNvPr id="3" name="Oval 2"/>
          <p:cNvSpPr/>
          <p:nvPr/>
        </p:nvSpPr>
        <p:spPr>
          <a:xfrm>
            <a:off x="1071538" y="571480"/>
            <a:ext cx="1428760" cy="35719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i="1" u="sng" dirty="0" smtClean="0"/>
              <a:t>Email_id</a:t>
            </a:r>
            <a:endParaRPr lang="en-US" sz="1600" i="1" u="sng" dirty="0"/>
          </a:p>
        </p:txBody>
      </p:sp>
      <p:sp>
        <p:nvSpPr>
          <p:cNvPr id="4" name="Oval 3"/>
          <p:cNvSpPr/>
          <p:nvPr/>
        </p:nvSpPr>
        <p:spPr>
          <a:xfrm>
            <a:off x="2285984" y="285728"/>
            <a:ext cx="1071570" cy="35719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smtClean="0"/>
              <a:t>Name</a:t>
            </a:r>
            <a:endParaRPr lang="en-US" sz="1400" dirty="0"/>
          </a:p>
        </p:txBody>
      </p:sp>
      <p:sp>
        <p:nvSpPr>
          <p:cNvPr id="5" name="Oval 4"/>
          <p:cNvSpPr/>
          <p:nvPr/>
        </p:nvSpPr>
        <p:spPr>
          <a:xfrm>
            <a:off x="3571868" y="214290"/>
            <a:ext cx="1071570" cy="35719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smtClean="0"/>
              <a:t>Gender</a:t>
            </a:r>
            <a:endParaRPr lang="en-US" sz="1400" dirty="0"/>
          </a:p>
        </p:txBody>
      </p:sp>
      <p:sp>
        <p:nvSpPr>
          <p:cNvPr id="6" name="Oval 5"/>
          <p:cNvSpPr/>
          <p:nvPr/>
        </p:nvSpPr>
        <p:spPr>
          <a:xfrm>
            <a:off x="5572132" y="714356"/>
            <a:ext cx="1428760" cy="35719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smtClean="0"/>
              <a:t>Profession</a:t>
            </a:r>
            <a:endParaRPr lang="en-US" sz="1400" dirty="0"/>
          </a:p>
        </p:txBody>
      </p:sp>
      <p:sp>
        <p:nvSpPr>
          <p:cNvPr id="7" name="Oval 6"/>
          <p:cNvSpPr/>
          <p:nvPr/>
        </p:nvSpPr>
        <p:spPr>
          <a:xfrm>
            <a:off x="1000100" y="1142984"/>
            <a:ext cx="1428760" cy="438151"/>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smtClean="0"/>
              <a:t>Phone No</a:t>
            </a:r>
            <a:endParaRPr lang="en-US" sz="1400" dirty="0"/>
          </a:p>
        </p:txBody>
      </p:sp>
      <p:sp>
        <p:nvSpPr>
          <p:cNvPr id="8" name="Oval 7"/>
          <p:cNvSpPr/>
          <p:nvPr/>
        </p:nvSpPr>
        <p:spPr>
          <a:xfrm>
            <a:off x="7143768" y="357166"/>
            <a:ext cx="1285884" cy="3571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t>Teacher</a:t>
            </a:r>
            <a:endParaRPr lang="en-US" sz="1400" dirty="0"/>
          </a:p>
        </p:txBody>
      </p:sp>
      <p:sp>
        <p:nvSpPr>
          <p:cNvPr id="9" name="Oval 8"/>
          <p:cNvSpPr/>
          <p:nvPr/>
        </p:nvSpPr>
        <p:spPr>
          <a:xfrm>
            <a:off x="7143768" y="1071546"/>
            <a:ext cx="1357322" cy="35719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t>Student</a:t>
            </a:r>
            <a:endParaRPr lang="en-US" sz="1400" dirty="0"/>
          </a:p>
        </p:txBody>
      </p:sp>
      <p:sp>
        <p:nvSpPr>
          <p:cNvPr id="10" name="Oval 9"/>
          <p:cNvSpPr/>
          <p:nvPr/>
        </p:nvSpPr>
        <p:spPr>
          <a:xfrm>
            <a:off x="4857752" y="214290"/>
            <a:ext cx="1071570" cy="35719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t>Dob</a:t>
            </a:r>
            <a:endParaRPr lang="en-US" sz="1600" dirty="0"/>
          </a:p>
        </p:txBody>
      </p:sp>
      <p:cxnSp>
        <p:nvCxnSpPr>
          <p:cNvPr id="12" name="Straight Connector 11"/>
          <p:cNvCxnSpPr>
            <a:stCxn id="2" idx="1"/>
            <a:endCxn id="7" idx="6"/>
          </p:cNvCxnSpPr>
          <p:nvPr/>
        </p:nvCxnSpPr>
        <p:spPr>
          <a:xfrm rot="10800000" flipV="1">
            <a:off x="2428860" y="1214422"/>
            <a:ext cx="571504" cy="147638"/>
          </a:xfrm>
          <a:prstGeom prst="line">
            <a:avLst/>
          </a:prstGeom>
        </p:spPr>
        <p:style>
          <a:lnRef idx="1">
            <a:schemeClr val="dk1"/>
          </a:lnRef>
          <a:fillRef idx="3">
            <a:schemeClr val="dk1"/>
          </a:fillRef>
          <a:effectRef idx="2">
            <a:schemeClr val="dk1"/>
          </a:effectRef>
          <a:fontRef idx="minor">
            <a:schemeClr val="lt1"/>
          </a:fontRef>
        </p:style>
      </p:cxnSp>
      <p:cxnSp>
        <p:nvCxnSpPr>
          <p:cNvPr id="15" name="Straight Connector 14"/>
          <p:cNvCxnSpPr>
            <a:endCxn id="3" idx="6"/>
          </p:cNvCxnSpPr>
          <p:nvPr/>
        </p:nvCxnSpPr>
        <p:spPr>
          <a:xfrm rot="10800000">
            <a:off x="2500298" y="750076"/>
            <a:ext cx="500066" cy="250033"/>
          </a:xfrm>
          <a:prstGeom prst="line">
            <a:avLst/>
          </a:prstGeom>
        </p:spPr>
        <p:style>
          <a:lnRef idx="1">
            <a:schemeClr val="dk1"/>
          </a:lnRef>
          <a:fillRef idx="3">
            <a:schemeClr val="dk1"/>
          </a:fillRef>
          <a:effectRef idx="2">
            <a:schemeClr val="dk1"/>
          </a:effectRef>
          <a:fontRef idx="minor">
            <a:schemeClr val="lt1"/>
          </a:fontRef>
        </p:style>
      </p:cxnSp>
      <p:cxnSp>
        <p:nvCxnSpPr>
          <p:cNvPr id="16" name="Straight Connector 15"/>
          <p:cNvCxnSpPr>
            <a:endCxn id="34" idx="2"/>
          </p:cNvCxnSpPr>
          <p:nvPr/>
        </p:nvCxnSpPr>
        <p:spPr>
          <a:xfrm rot="5400000" flipH="1" flipV="1">
            <a:off x="3536150" y="3464719"/>
            <a:ext cx="785817" cy="1588"/>
          </a:xfrm>
          <a:prstGeom prst="line">
            <a:avLst/>
          </a:prstGeom>
        </p:spPr>
        <p:style>
          <a:lnRef idx="1">
            <a:schemeClr val="dk1"/>
          </a:lnRef>
          <a:fillRef idx="3">
            <a:schemeClr val="dk1"/>
          </a:fillRef>
          <a:effectRef idx="2">
            <a:schemeClr val="dk1"/>
          </a:effectRef>
          <a:fontRef idx="minor">
            <a:schemeClr val="lt1"/>
          </a:fontRef>
        </p:style>
      </p:cxnSp>
      <p:cxnSp>
        <p:nvCxnSpPr>
          <p:cNvPr id="17" name="Straight Connector 16"/>
          <p:cNvCxnSpPr>
            <a:stCxn id="2" idx="0"/>
          </p:cNvCxnSpPr>
          <p:nvPr/>
        </p:nvCxnSpPr>
        <p:spPr>
          <a:xfrm rot="5400000" flipH="1" flipV="1">
            <a:off x="3786182" y="642918"/>
            <a:ext cx="428628" cy="142877"/>
          </a:xfrm>
          <a:prstGeom prst="line">
            <a:avLst/>
          </a:prstGeom>
        </p:spPr>
        <p:style>
          <a:lnRef idx="1">
            <a:schemeClr val="dk1"/>
          </a:lnRef>
          <a:fillRef idx="3">
            <a:schemeClr val="dk1"/>
          </a:fillRef>
          <a:effectRef idx="2">
            <a:schemeClr val="dk1"/>
          </a:effectRef>
          <a:fontRef idx="minor">
            <a:schemeClr val="lt1"/>
          </a:fontRef>
        </p:style>
      </p:cxnSp>
      <p:cxnSp>
        <p:nvCxnSpPr>
          <p:cNvPr id="20" name="Straight Connector 19"/>
          <p:cNvCxnSpPr/>
          <p:nvPr/>
        </p:nvCxnSpPr>
        <p:spPr>
          <a:xfrm flipV="1">
            <a:off x="4643438" y="571480"/>
            <a:ext cx="500067" cy="357193"/>
          </a:xfrm>
          <a:prstGeom prst="line">
            <a:avLst/>
          </a:prstGeom>
        </p:spPr>
        <p:style>
          <a:lnRef idx="1">
            <a:schemeClr val="dk1"/>
          </a:lnRef>
          <a:fillRef idx="3">
            <a:schemeClr val="dk1"/>
          </a:fillRef>
          <a:effectRef idx="2">
            <a:schemeClr val="dk1"/>
          </a:effectRef>
          <a:fontRef idx="minor">
            <a:schemeClr val="lt1"/>
          </a:fontRef>
        </p:style>
      </p:cxnSp>
      <p:cxnSp>
        <p:nvCxnSpPr>
          <p:cNvPr id="24" name="Straight Connector 23"/>
          <p:cNvCxnSpPr>
            <a:endCxn id="2" idx="3"/>
          </p:cNvCxnSpPr>
          <p:nvPr/>
        </p:nvCxnSpPr>
        <p:spPr>
          <a:xfrm rot="10800000" flipV="1">
            <a:off x="4857752" y="1000108"/>
            <a:ext cx="857256" cy="214314"/>
          </a:xfrm>
          <a:prstGeom prst="line">
            <a:avLst/>
          </a:prstGeom>
        </p:spPr>
        <p:style>
          <a:lnRef idx="1">
            <a:schemeClr val="dk1"/>
          </a:lnRef>
          <a:fillRef idx="3">
            <a:schemeClr val="dk1"/>
          </a:fillRef>
          <a:effectRef idx="2">
            <a:schemeClr val="dk1"/>
          </a:effectRef>
          <a:fontRef idx="minor">
            <a:schemeClr val="lt1"/>
          </a:fontRef>
        </p:style>
      </p:cxnSp>
      <p:cxnSp>
        <p:nvCxnSpPr>
          <p:cNvPr id="27" name="Straight Connector 26"/>
          <p:cNvCxnSpPr/>
          <p:nvPr/>
        </p:nvCxnSpPr>
        <p:spPr>
          <a:xfrm rot="10800000" flipV="1">
            <a:off x="6858016" y="607200"/>
            <a:ext cx="357190" cy="178594"/>
          </a:xfrm>
          <a:prstGeom prst="line">
            <a:avLst/>
          </a:prstGeom>
        </p:spPr>
        <p:style>
          <a:lnRef idx="1">
            <a:schemeClr val="dk1"/>
          </a:lnRef>
          <a:fillRef idx="3">
            <a:schemeClr val="dk1"/>
          </a:fillRef>
          <a:effectRef idx="2">
            <a:schemeClr val="dk1"/>
          </a:effectRef>
          <a:fontRef idx="minor">
            <a:schemeClr val="lt1"/>
          </a:fontRef>
        </p:style>
      </p:cxnSp>
      <p:cxnSp>
        <p:nvCxnSpPr>
          <p:cNvPr id="29" name="Straight Connector 28"/>
          <p:cNvCxnSpPr>
            <a:stCxn id="9" idx="2"/>
            <a:endCxn id="6" idx="5"/>
          </p:cNvCxnSpPr>
          <p:nvPr/>
        </p:nvCxnSpPr>
        <p:spPr>
          <a:xfrm rot="10800000">
            <a:off x="6791656" y="1019237"/>
            <a:ext cx="352113" cy="230904"/>
          </a:xfrm>
          <a:prstGeom prst="line">
            <a:avLst/>
          </a:prstGeom>
        </p:spPr>
        <p:style>
          <a:lnRef idx="1">
            <a:schemeClr val="dk1"/>
          </a:lnRef>
          <a:fillRef idx="3">
            <a:schemeClr val="dk1"/>
          </a:fillRef>
          <a:effectRef idx="2">
            <a:schemeClr val="dk1"/>
          </a:effectRef>
          <a:fontRef idx="minor">
            <a:schemeClr val="lt1"/>
          </a:fontRef>
        </p:style>
      </p:cxnSp>
      <p:cxnSp>
        <p:nvCxnSpPr>
          <p:cNvPr id="32" name="Straight Connector 31"/>
          <p:cNvCxnSpPr/>
          <p:nvPr/>
        </p:nvCxnSpPr>
        <p:spPr>
          <a:xfrm rot="5400000" flipH="1" flipV="1">
            <a:off x="3357951" y="1999843"/>
            <a:ext cx="1000132" cy="794"/>
          </a:xfrm>
          <a:prstGeom prst="line">
            <a:avLst/>
          </a:prstGeom>
        </p:spPr>
        <p:style>
          <a:lnRef idx="1">
            <a:schemeClr val="dk1"/>
          </a:lnRef>
          <a:fillRef idx="3">
            <a:schemeClr val="dk1"/>
          </a:fillRef>
          <a:effectRef idx="2">
            <a:schemeClr val="dk1"/>
          </a:effectRef>
          <a:fontRef idx="minor">
            <a:schemeClr val="lt1"/>
          </a:fontRef>
        </p:style>
      </p:cxnSp>
      <p:sp>
        <p:nvSpPr>
          <p:cNvPr id="34" name="Rectangle 33"/>
          <p:cNvSpPr/>
          <p:nvPr/>
        </p:nvSpPr>
        <p:spPr>
          <a:xfrm>
            <a:off x="3143240" y="2500306"/>
            <a:ext cx="1571636" cy="571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Admin</a:t>
            </a:r>
            <a:endParaRPr lang="en-US" dirty="0"/>
          </a:p>
        </p:txBody>
      </p:sp>
      <p:cxnSp>
        <p:nvCxnSpPr>
          <p:cNvPr id="52" name="Straight Connector 51"/>
          <p:cNvCxnSpPr/>
          <p:nvPr/>
        </p:nvCxnSpPr>
        <p:spPr>
          <a:xfrm rot="10800000">
            <a:off x="2786050" y="642918"/>
            <a:ext cx="500066" cy="250033"/>
          </a:xfrm>
          <a:prstGeom prst="line">
            <a:avLst/>
          </a:prstGeom>
        </p:spPr>
        <p:style>
          <a:lnRef idx="1">
            <a:schemeClr val="dk1"/>
          </a:lnRef>
          <a:fillRef idx="3">
            <a:schemeClr val="dk1"/>
          </a:fillRef>
          <a:effectRef idx="2">
            <a:schemeClr val="dk1"/>
          </a:effectRef>
          <a:fontRef idx="minor">
            <a:schemeClr val="lt1"/>
          </a:fontRef>
        </p:style>
      </p:cxnSp>
      <p:sp>
        <p:nvSpPr>
          <p:cNvPr id="55" name="Rectangle 54"/>
          <p:cNvSpPr/>
          <p:nvPr/>
        </p:nvSpPr>
        <p:spPr>
          <a:xfrm>
            <a:off x="3428992" y="3786190"/>
            <a:ext cx="1071570" cy="3571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Login</a:t>
            </a:r>
            <a:endParaRPr lang="en-US" dirty="0"/>
          </a:p>
        </p:txBody>
      </p:sp>
      <p:sp>
        <p:nvSpPr>
          <p:cNvPr id="57" name="Oval 56"/>
          <p:cNvSpPr/>
          <p:nvPr/>
        </p:nvSpPr>
        <p:spPr>
          <a:xfrm>
            <a:off x="1214414" y="2928934"/>
            <a:ext cx="1428760" cy="35719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t>Password</a:t>
            </a:r>
            <a:endParaRPr lang="en-US" sz="1600" dirty="0"/>
          </a:p>
        </p:txBody>
      </p:sp>
      <p:sp>
        <p:nvSpPr>
          <p:cNvPr id="58" name="Oval 57"/>
          <p:cNvSpPr/>
          <p:nvPr/>
        </p:nvSpPr>
        <p:spPr>
          <a:xfrm>
            <a:off x="1214414" y="2143116"/>
            <a:ext cx="1214446" cy="35719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Id</a:t>
            </a:r>
            <a:endParaRPr lang="en-US" dirty="0"/>
          </a:p>
        </p:txBody>
      </p:sp>
      <p:sp>
        <p:nvSpPr>
          <p:cNvPr id="59" name="Oval 58"/>
          <p:cNvSpPr/>
          <p:nvPr/>
        </p:nvSpPr>
        <p:spPr>
          <a:xfrm>
            <a:off x="5429256" y="3643314"/>
            <a:ext cx="1143008" cy="35719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Id</a:t>
            </a:r>
            <a:endParaRPr lang="en-US" dirty="0"/>
          </a:p>
        </p:txBody>
      </p:sp>
      <p:sp>
        <p:nvSpPr>
          <p:cNvPr id="60" name="Oval 59"/>
          <p:cNvSpPr/>
          <p:nvPr/>
        </p:nvSpPr>
        <p:spPr>
          <a:xfrm>
            <a:off x="5072066" y="4500570"/>
            <a:ext cx="1571636" cy="428628"/>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Password</a:t>
            </a:r>
            <a:endParaRPr lang="en-US" dirty="0"/>
          </a:p>
        </p:txBody>
      </p:sp>
      <p:cxnSp>
        <p:nvCxnSpPr>
          <p:cNvPr id="62" name="Straight Connector 61"/>
          <p:cNvCxnSpPr>
            <a:endCxn id="58" idx="6"/>
          </p:cNvCxnSpPr>
          <p:nvPr/>
        </p:nvCxnSpPr>
        <p:spPr>
          <a:xfrm rot="10800000">
            <a:off x="2428860" y="2321712"/>
            <a:ext cx="642942" cy="321471"/>
          </a:xfrm>
          <a:prstGeom prst="line">
            <a:avLst/>
          </a:prstGeom>
        </p:spPr>
        <p:style>
          <a:lnRef idx="1">
            <a:schemeClr val="dk1"/>
          </a:lnRef>
          <a:fillRef idx="3">
            <a:schemeClr val="dk1"/>
          </a:fillRef>
          <a:effectRef idx="2">
            <a:schemeClr val="dk1"/>
          </a:effectRef>
          <a:fontRef idx="minor">
            <a:schemeClr val="lt1"/>
          </a:fontRef>
        </p:style>
      </p:cxnSp>
      <p:cxnSp>
        <p:nvCxnSpPr>
          <p:cNvPr id="63" name="Straight Connector 62"/>
          <p:cNvCxnSpPr>
            <a:stCxn id="59" idx="2"/>
          </p:cNvCxnSpPr>
          <p:nvPr/>
        </p:nvCxnSpPr>
        <p:spPr>
          <a:xfrm rot="10800000" flipV="1">
            <a:off x="4500562" y="3821908"/>
            <a:ext cx="928694" cy="35719"/>
          </a:xfrm>
          <a:prstGeom prst="line">
            <a:avLst/>
          </a:prstGeom>
        </p:spPr>
        <p:style>
          <a:lnRef idx="1">
            <a:schemeClr val="dk1"/>
          </a:lnRef>
          <a:fillRef idx="3">
            <a:schemeClr val="dk1"/>
          </a:fillRef>
          <a:effectRef idx="2">
            <a:schemeClr val="dk1"/>
          </a:effectRef>
          <a:fontRef idx="minor">
            <a:schemeClr val="lt1"/>
          </a:fontRef>
        </p:style>
      </p:cxnSp>
      <p:cxnSp>
        <p:nvCxnSpPr>
          <p:cNvPr id="66" name="Straight Connector 65"/>
          <p:cNvCxnSpPr/>
          <p:nvPr/>
        </p:nvCxnSpPr>
        <p:spPr>
          <a:xfrm rot="10800000">
            <a:off x="4500562" y="4143380"/>
            <a:ext cx="642942" cy="428628"/>
          </a:xfrm>
          <a:prstGeom prst="line">
            <a:avLst/>
          </a:prstGeom>
        </p:spPr>
        <p:style>
          <a:lnRef idx="1">
            <a:schemeClr val="dk1"/>
          </a:lnRef>
          <a:fillRef idx="3">
            <a:schemeClr val="dk1"/>
          </a:fillRef>
          <a:effectRef idx="2">
            <a:schemeClr val="dk1"/>
          </a:effectRef>
          <a:fontRef idx="minor">
            <a:schemeClr val="lt1"/>
          </a:fontRef>
        </p:style>
      </p:cxnSp>
      <p:cxnSp>
        <p:nvCxnSpPr>
          <p:cNvPr id="70" name="Straight Connector 69"/>
          <p:cNvCxnSpPr/>
          <p:nvPr/>
        </p:nvCxnSpPr>
        <p:spPr>
          <a:xfrm rot="10800000" flipV="1">
            <a:off x="2643174" y="3000372"/>
            <a:ext cx="500066" cy="71438"/>
          </a:xfrm>
          <a:prstGeom prst="line">
            <a:avLst/>
          </a:prstGeom>
        </p:spPr>
        <p:style>
          <a:lnRef idx="1">
            <a:schemeClr val="dk1"/>
          </a:lnRef>
          <a:fillRef idx="3">
            <a:schemeClr val="dk1"/>
          </a:fillRef>
          <a:effectRef idx="2">
            <a:schemeClr val="dk1"/>
          </a:effectRef>
          <a:fontRef idx="minor">
            <a:schemeClr val="lt1"/>
          </a:fontRef>
        </p:style>
      </p:cxnSp>
      <p:sp>
        <p:nvSpPr>
          <p:cNvPr id="72" name="TextBox 71"/>
          <p:cNvSpPr txBox="1"/>
          <p:nvPr/>
        </p:nvSpPr>
        <p:spPr>
          <a:xfrm>
            <a:off x="2285984" y="5715016"/>
            <a:ext cx="5357850" cy="1107996"/>
          </a:xfrm>
          <a:prstGeom prst="rect">
            <a:avLst/>
          </a:prstGeom>
          <a:noFill/>
        </p:spPr>
        <p:txBody>
          <a:bodyPr wrap="square" rtlCol="0">
            <a:spAutoFit/>
          </a:bodyPr>
          <a:lstStyle/>
          <a:p>
            <a:r>
              <a:rPr lang="en-US" sz="6600" b="1" u="sng" dirty="0" smtClean="0"/>
              <a:t>ER Diagram</a:t>
            </a:r>
            <a:endParaRPr lang="en-US" sz="6600" b="1" u="sng"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5918" y="2643182"/>
            <a:ext cx="5583580" cy="923330"/>
          </a:xfrm>
          <a:prstGeom prst="rect">
            <a:avLst/>
          </a:prstGeom>
          <a:noFill/>
        </p:spPr>
        <p:txBody>
          <a:bodyPr wrap="none" rtlCol="0">
            <a:spAutoFit/>
          </a:bodyPr>
          <a:lstStyle/>
          <a:p>
            <a:r>
              <a:rPr lang="en-US" sz="5400" b="1" u="sng" dirty="0" smtClean="0"/>
              <a:t>Implementation</a:t>
            </a:r>
            <a:endParaRPr lang="en-US" sz="5400" b="1" u="sng"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6050" y="714356"/>
            <a:ext cx="4643470" cy="584775"/>
          </a:xfrm>
          <a:prstGeom prst="rect">
            <a:avLst/>
          </a:prstGeom>
          <a:noFill/>
        </p:spPr>
        <p:txBody>
          <a:bodyPr wrap="square" rtlCol="0">
            <a:spAutoFit/>
          </a:bodyPr>
          <a:lstStyle/>
          <a:p>
            <a:r>
              <a:rPr lang="en-US" sz="3200" b="1" u="sng" dirty="0" smtClean="0"/>
              <a:t>Snapshot</a:t>
            </a:r>
            <a:endParaRPr lang="en-US" sz="3200" b="1" u="sng" dirty="0"/>
          </a:p>
        </p:txBody>
      </p:sp>
      <p:pic>
        <p:nvPicPr>
          <p:cNvPr id="4" name="Picture 3" descr="Screenshot (90).png"/>
          <p:cNvPicPr>
            <a:picLocks noChangeAspect="1"/>
          </p:cNvPicPr>
          <p:nvPr/>
        </p:nvPicPr>
        <p:blipFill>
          <a:blip r:embed="rId2"/>
          <a:stretch>
            <a:fillRect/>
          </a:stretch>
        </p:blipFill>
        <p:spPr>
          <a:xfrm>
            <a:off x="214282" y="1571612"/>
            <a:ext cx="8765076" cy="492794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1).png"/>
          <p:cNvPicPr>
            <a:picLocks noChangeAspect="1"/>
          </p:cNvPicPr>
          <p:nvPr/>
        </p:nvPicPr>
        <p:blipFill>
          <a:blip r:embed="rId2"/>
          <a:stretch>
            <a:fillRect/>
          </a:stretch>
        </p:blipFill>
        <p:spPr>
          <a:xfrm>
            <a:off x="142844" y="1071546"/>
            <a:ext cx="8752404" cy="49208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2).png"/>
          <p:cNvPicPr>
            <a:picLocks noChangeAspect="1"/>
          </p:cNvPicPr>
          <p:nvPr/>
        </p:nvPicPr>
        <p:blipFill>
          <a:blip r:embed="rId2"/>
          <a:stretch>
            <a:fillRect/>
          </a:stretch>
        </p:blipFill>
        <p:spPr>
          <a:xfrm>
            <a:off x="142844" y="1142984"/>
            <a:ext cx="8739733" cy="491370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00100" y="785818"/>
            <a:ext cx="6715172" cy="5286388"/>
            <a:chOff x="1071538" y="1571612"/>
            <a:chExt cx="4857784" cy="4429156"/>
          </a:xfrm>
        </p:grpSpPr>
        <p:pic>
          <p:nvPicPr>
            <p:cNvPr id="2" name="Picture 1" descr="Screenshot (93).png"/>
            <p:cNvPicPr>
              <a:picLocks noChangeAspect="1"/>
            </p:cNvPicPr>
            <p:nvPr/>
          </p:nvPicPr>
          <p:blipFill>
            <a:blip r:embed="rId2"/>
            <a:srcRect l="36718" t="8476" r="36719" b="5370"/>
            <a:stretch>
              <a:fillRect/>
            </a:stretch>
          </p:blipFill>
          <p:spPr>
            <a:xfrm>
              <a:off x="1071538" y="1571612"/>
              <a:ext cx="2428892" cy="4429156"/>
            </a:xfrm>
            <a:prstGeom prst="rect">
              <a:avLst/>
            </a:prstGeom>
          </p:spPr>
        </p:pic>
        <p:pic>
          <p:nvPicPr>
            <p:cNvPr id="3" name="Picture 2" descr="Screenshot (94).png"/>
            <p:cNvPicPr>
              <a:picLocks noChangeAspect="1"/>
            </p:cNvPicPr>
            <p:nvPr/>
          </p:nvPicPr>
          <p:blipFill>
            <a:blip r:embed="rId3"/>
            <a:srcRect l="36641" t="8337" r="37578" b="5509"/>
            <a:stretch>
              <a:fillRect/>
            </a:stretch>
          </p:blipFill>
          <p:spPr>
            <a:xfrm>
              <a:off x="3571868" y="1571612"/>
              <a:ext cx="2357454" cy="4429156"/>
            </a:xfrm>
            <a:prstGeom prst="rect">
              <a:avLst/>
            </a:prstGeom>
          </p:spPr>
        </p:pic>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5).png"/>
          <p:cNvPicPr>
            <a:picLocks noChangeAspect="1"/>
          </p:cNvPicPr>
          <p:nvPr/>
        </p:nvPicPr>
        <p:blipFill>
          <a:blip r:embed="rId2"/>
          <a:stretch>
            <a:fillRect/>
          </a:stretch>
        </p:blipFill>
        <p:spPr>
          <a:xfrm>
            <a:off x="-32" y="1071546"/>
            <a:ext cx="9144000" cy="514099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6).png"/>
          <p:cNvPicPr>
            <a:picLocks noChangeAspect="1"/>
          </p:cNvPicPr>
          <p:nvPr/>
        </p:nvPicPr>
        <p:blipFill>
          <a:blip r:embed="rId2"/>
          <a:stretch>
            <a:fillRect/>
          </a:stretch>
        </p:blipFill>
        <p:spPr>
          <a:xfrm>
            <a:off x="-32" y="1142984"/>
            <a:ext cx="9144000" cy="514099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7).png"/>
          <p:cNvPicPr>
            <a:picLocks noChangeAspect="1"/>
          </p:cNvPicPr>
          <p:nvPr/>
        </p:nvPicPr>
        <p:blipFill>
          <a:blip r:embed="rId2"/>
          <a:stretch>
            <a:fillRect/>
          </a:stretch>
        </p:blipFill>
        <p:spPr>
          <a:xfrm>
            <a:off x="-32" y="1357298"/>
            <a:ext cx="9144000" cy="514099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24" y="576844"/>
            <a:ext cx="9968496" cy="923330"/>
          </a:xfrm>
          <a:prstGeom prst="rect">
            <a:avLst/>
          </a:prstGeom>
          <a:noFill/>
        </p:spPr>
        <p:txBody>
          <a:bodyPr wrap="square" rtlCol="0">
            <a:spAutoFit/>
          </a:bodyPr>
          <a:lstStyle/>
          <a:p>
            <a:r>
              <a:rPr lang="en-US" sz="5400" b="1" dirty="0" smtClean="0"/>
              <a:t>Motivation &amp; Objective</a:t>
            </a:r>
            <a:endParaRPr lang="en-US" sz="5400" b="1" dirty="0"/>
          </a:p>
        </p:txBody>
      </p:sp>
      <p:sp>
        <p:nvSpPr>
          <p:cNvPr id="5" name="TextBox 4"/>
          <p:cNvSpPr txBox="1"/>
          <p:nvPr/>
        </p:nvSpPr>
        <p:spPr>
          <a:xfrm>
            <a:off x="571472" y="1714489"/>
            <a:ext cx="8143932" cy="6124754"/>
          </a:xfrm>
          <a:prstGeom prst="rect">
            <a:avLst/>
          </a:prstGeom>
          <a:noFill/>
        </p:spPr>
        <p:txBody>
          <a:bodyPr wrap="square" rtlCol="0">
            <a:spAutoFit/>
          </a:bodyPr>
          <a:lstStyle/>
          <a:p>
            <a:pPr algn="just"/>
            <a:r>
              <a:rPr lang="en-US" sz="2800" dirty="0" smtClean="0"/>
              <a:t>Ever wondered if you could solve your doubts at one place anywhere, anytime? One thing I struggled most through my college years was solving my doubt at the right time. Because many times while we are in the class we don’t have doubts but when we have doubts there is nobody to solve it.</a:t>
            </a:r>
          </a:p>
          <a:p>
            <a:pPr algn="just"/>
            <a:r>
              <a:rPr lang="en-US" sz="2800" dirty="0" smtClean="0"/>
              <a:t>                That’s why I decide to make the platform Querysolver where you can solve your doubts through one-on-one session, connect with your Fellow curious people and get study material to quench your thirst for curiosity.</a:t>
            </a:r>
          </a:p>
          <a:p>
            <a:pPr algn="just"/>
            <a:endParaRPr lang="en-US" sz="2800" dirty="0" smtClean="0"/>
          </a:p>
          <a:p>
            <a:pPr algn="just"/>
            <a:endParaRPr lang="en-US" sz="2800" dirty="0" smtClean="0"/>
          </a:p>
          <a:p>
            <a:pPr algn="just"/>
            <a:r>
              <a:rPr lang="en-US" sz="2800" dirty="0" smtClean="0"/>
              <a:t> </a:t>
            </a:r>
            <a:endParaRPr lang="en-US"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98).png"/>
          <p:cNvPicPr>
            <a:picLocks noChangeAspect="1"/>
          </p:cNvPicPr>
          <p:nvPr/>
        </p:nvPicPr>
        <p:blipFill>
          <a:blip r:embed="rId2"/>
          <a:stretch>
            <a:fillRect/>
          </a:stretch>
        </p:blipFill>
        <p:spPr>
          <a:xfrm>
            <a:off x="0" y="1357298"/>
            <a:ext cx="9144000" cy="514099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shot (103).png"/>
          <p:cNvPicPr>
            <a:picLocks noChangeAspect="1"/>
          </p:cNvPicPr>
          <p:nvPr/>
        </p:nvPicPr>
        <p:blipFill>
          <a:blip r:embed="rId2"/>
          <a:stretch>
            <a:fillRect/>
          </a:stretch>
        </p:blipFill>
        <p:spPr>
          <a:xfrm>
            <a:off x="0" y="1071546"/>
            <a:ext cx="9144000" cy="51409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89).png"/>
          <p:cNvPicPr>
            <a:picLocks noChangeAspect="1"/>
          </p:cNvPicPr>
          <p:nvPr/>
        </p:nvPicPr>
        <p:blipFill>
          <a:blip r:embed="rId2"/>
          <a:stretch>
            <a:fillRect/>
          </a:stretch>
        </p:blipFill>
        <p:spPr>
          <a:xfrm>
            <a:off x="0" y="858505"/>
            <a:ext cx="9144000" cy="51409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05).png"/>
          <p:cNvPicPr>
            <a:picLocks noChangeAspect="1"/>
          </p:cNvPicPr>
          <p:nvPr/>
        </p:nvPicPr>
        <p:blipFill>
          <a:blip r:embed="rId2"/>
          <a:stretch>
            <a:fillRect/>
          </a:stretch>
        </p:blipFill>
        <p:spPr>
          <a:xfrm>
            <a:off x="-32" y="1008505"/>
            <a:ext cx="9144000" cy="51409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04).png"/>
          <p:cNvPicPr>
            <a:picLocks noChangeAspect="1"/>
          </p:cNvPicPr>
          <p:nvPr/>
        </p:nvPicPr>
        <p:blipFill>
          <a:blip r:embed="rId2"/>
          <a:stretch>
            <a:fillRect/>
          </a:stretch>
        </p:blipFill>
        <p:spPr>
          <a:xfrm>
            <a:off x="1" y="858506"/>
            <a:ext cx="9144000" cy="51409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43306" y="714356"/>
            <a:ext cx="2656112" cy="707886"/>
          </a:xfrm>
          <a:prstGeom prst="rect">
            <a:avLst/>
          </a:prstGeom>
        </p:spPr>
        <p:txBody>
          <a:bodyPr wrap="none">
            <a:spAutoFit/>
          </a:bodyPr>
          <a:lstStyle/>
          <a:p>
            <a:pPr algn="ctr"/>
            <a:r>
              <a:rPr lang="en-IN" sz="4000" b="1" u="sng" dirty="0" smtClean="0"/>
              <a:t>Prospects </a:t>
            </a:r>
            <a:endParaRPr lang="en-US" sz="4000" b="1" u="sng" dirty="0"/>
          </a:p>
        </p:txBody>
      </p:sp>
      <p:sp>
        <p:nvSpPr>
          <p:cNvPr id="3" name="TextBox 2"/>
          <p:cNvSpPr txBox="1"/>
          <p:nvPr/>
        </p:nvSpPr>
        <p:spPr>
          <a:xfrm>
            <a:off x="785786" y="1428736"/>
            <a:ext cx="7858180" cy="5016758"/>
          </a:xfrm>
          <a:prstGeom prst="rect">
            <a:avLst/>
          </a:prstGeom>
          <a:noFill/>
        </p:spPr>
        <p:txBody>
          <a:bodyPr wrap="square" rtlCol="0">
            <a:spAutoFit/>
          </a:bodyPr>
          <a:lstStyle/>
          <a:p>
            <a:pPr algn="just">
              <a:buFont typeface="Wingdings" pitchFamily="2" charset="2"/>
              <a:buChar char="Ø"/>
            </a:pPr>
            <a:r>
              <a:rPr lang="en-US" sz="3200" dirty="0" smtClean="0"/>
              <a:t>Introduction a in system currency or points       system which you can avail to buy study material on the platform.</a:t>
            </a:r>
          </a:p>
          <a:p>
            <a:pPr algn="just">
              <a:buFont typeface="Wingdings" pitchFamily="2" charset="2"/>
              <a:buChar char="Ø"/>
            </a:pPr>
            <a:r>
              <a:rPr lang="en-US" sz="3200" dirty="0" smtClean="0"/>
              <a:t>You can earn these point by solving doubts of your peers</a:t>
            </a:r>
          </a:p>
          <a:p>
            <a:pPr algn="just">
              <a:buFont typeface="Wingdings" pitchFamily="2" charset="2"/>
              <a:buChar char="Ø"/>
            </a:pPr>
            <a:r>
              <a:rPr lang="en-US" sz="3200" dirty="0" smtClean="0"/>
              <a:t>Introduce a blog post system where teacher and student can publish article on different topics explaining them in detail in a simpler way.</a:t>
            </a:r>
          </a:p>
          <a:p>
            <a:pPr algn="just">
              <a:buFont typeface="Wingdings" pitchFamily="2" charset="2"/>
              <a:buChar char="Ø"/>
            </a:pPr>
            <a:r>
              <a:rPr lang="en-US" sz="3200" dirty="0" smtClean="0"/>
              <a:t>General UI and UX improvements.</a:t>
            </a:r>
            <a:endParaRPr lang="en-US" sz="3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4612" y="785794"/>
            <a:ext cx="3048014" cy="707886"/>
          </a:xfrm>
          <a:prstGeom prst="rect">
            <a:avLst/>
          </a:prstGeom>
          <a:noFill/>
        </p:spPr>
        <p:txBody>
          <a:bodyPr wrap="none" rtlCol="0">
            <a:spAutoFit/>
          </a:bodyPr>
          <a:lstStyle/>
          <a:p>
            <a:pPr algn="ctr"/>
            <a:r>
              <a:rPr lang="en-IN" sz="4000" b="1" u="sng" dirty="0" smtClean="0"/>
              <a:t>Conclusion </a:t>
            </a:r>
            <a:endParaRPr lang="en-US" sz="4000" b="1" u="sng" dirty="0"/>
          </a:p>
        </p:txBody>
      </p:sp>
      <p:sp>
        <p:nvSpPr>
          <p:cNvPr id="3" name="TextBox 2"/>
          <p:cNvSpPr txBox="1"/>
          <p:nvPr/>
        </p:nvSpPr>
        <p:spPr>
          <a:xfrm>
            <a:off x="571472" y="1785926"/>
            <a:ext cx="8072494" cy="4524315"/>
          </a:xfrm>
          <a:prstGeom prst="rect">
            <a:avLst/>
          </a:prstGeom>
          <a:noFill/>
        </p:spPr>
        <p:txBody>
          <a:bodyPr wrap="square" rtlCol="0">
            <a:spAutoFit/>
          </a:bodyPr>
          <a:lstStyle/>
          <a:p>
            <a:pPr algn="just"/>
            <a:r>
              <a:rPr lang="en-US" sz="3600" dirty="0" smtClean="0"/>
              <a:t>At the start of the presentation I asked you all a question that if you could solve your doubts  anywhere, anything. My could Querysolve is very much capable of doing that. Its mostly community driven so there is no corporate greed. So hop on to my platform with your doubts and stay curious.</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538" y="1071546"/>
            <a:ext cx="6929486" cy="3785652"/>
          </a:xfrm>
          <a:prstGeom prst="rect">
            <a:avLst/>
          </a:prstGeom>
          <a:noFill/>
        </p:spPr>
        <p:txBody>
          <a:bodyPr wrap="square" lIns="91440" tIns="45720" rIns="91440" bIns="45720">
            <a:spAutoFit/>
          </a:bodyPr>
          <a:lstStyle/>
          <a:p>
            <a:pPr algn="ctr"/>
            <a:r>
              <a:rPr lang="en-IN" sz="8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 you </a:t>
            </a:r>
          </a:p>
          <a:p>
            <a:pPr algn="ctr"/>
            <a:r>
              <a:rPr lang="en-IN" sz="8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For</a:t>
            </a:r>
          </a:p>
          <a:p>
            <a:pPr algn="ctr"/>
            <a:r>
              <a:rPr lang="en-IN" sz="8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listening</a:t>
            </a:r>
            <a:endParaRPr lang="en-US" sz="8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4" name="TextBox 3"/>
          <p:cNvSpPr txBox="1"/>
          <p:nvPr/>
        </p:nvSpPr>
        <p:spPr>
          <a:xfrm>
            <a:off x="5357818" y="5000636"/>
            <a:ext cx="5214974" cy="1569660"/>
          </a:xfrm>
          <a:prstGeom prst="rect">
            <a:avLst/>
          </a:prstGeom>
          <a:noFill/>
        </p:spPr>
        <p:txBody>
          <a:bodyPr wrap="square" rtlCol="0">
            <a:spAutoFit/>
          </a:bodyPr>
          <a:lstStyle/>
          <a:p>
            <a:r>
              <a:rPr lang="en-IN" sz="2400" b="1" dirty="0" smtClean="0"/>
              <a:t>Created by:-</a:t>
            </a:r>
          </a:p>
          <a:p>
            <a:r>
              <a:rPr lang="en-IN" sz="2400" i="1" dirty="0" smtClean="0"/>
              <a:t> Manisha Patidar,</a:t>
            </a:r>
          </a:p>
          <a:p>
            <a:r>
              <a:rPr lang="en-IN" sz="2400" i="1" dirty="0" smtClean="0"/>
              <a:t> Sakshi Gautam,</a:t>
            </a:r>
          </a:p>
          <a:p>
            <a:r>
              <a:rPr lang="en-IN" sz="2400" i="1" dirty="0" smtClean="0"/>
              <a:t>Dharmendra Patel</a:t>
            </a:r>
            <a:endParaRPr lang="en-US" sz="2400"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7620" y="714356"/>
            <a:ext cx="2489721" cy="769441"/>
          </a:xfrm>
          <a:prstGeom prst="rect">
            <a:avLst/>
          </a:prstGeom>
        </p:spPr>
        <p:txBody>
          <a:bodyPr wrap="none">
            <a:spAutoFit/>
          </a:bodyPr>
          <a:lstStyle/>
          <a:p>
            <a:r>
              <a:rPr lang="en-US" sz="4400" b="1" dirty="0" smtClean="0"/>
              <a:t>Modules</a:t>
            </a:r>
            <a:endParaRPr lang="en-US" sz="4400" b="1" dirty="0"/>
          </a:p>
        </p:txBody>
      </p:sp>
      <p:sp>
        <p:nvSpPr>
          <p:cNvPr id="3" name="TextBox 2"/>
          <p:cNvSpPr txBox="1"/>
          <p:nvPr/>
        </p:nvSpPr>
        <p:spPr>
          <a:xfrm>
            <a:off x="1071538" y="2214554"/>
            <a:ext cx="4643470" cy="4161460"/>
          </a:xfrm>
          <a:prstGeom prst="rect">
            <a:avLst/>
          </a:prstGeom>
          <a:noFill/>
        </p:spPr>
        <p:txBody>
          <a:bodyPr wrap="square" rtlCol="0">
            <a:spAutoFit/>
          </a:bodyPr>
          <a:lstStyle/>
          <a:p>
            <a:pPr>
              <a:lnSpc>
                <a:spcPct val="150000"/>
              </a:lnSpc>
              <a:buFont typeface="Wingdings" pitchFamily="2" charset="2"/>
              <a:buChar char="ü"/>
            </a:pPr>
            <a:r>
              <a:rPr lang="en-US" sz="3600" dirty="0" smtClean="0"/>
              <a:t> Video and Audio </a:t>
            </a:r>
          </a:p>
          <a:p>
            <a:pPr>
              <a:lnSpc>
                <a:spcPct val="150000"/>
              </a:lnSpc>
              <a:buFont typeface="Wingdings" pitchFamily="2" charset="2"/>
              <a:buChar char="ü"/>
            </a:pPr>
            <a:r>
              <a:rPr lang="en-US" sz="3600" dirty="0" smtClean="0"/>
              <a:t>Chat Support</a:t>
            </a:r>
          </a:p>
          <a:p>
            <a:pPr>
              <a:lnSpc>
                <a:spcPct val="150000"/>
              </a:lnSpc>
              <a:buFont typeface="Wingdings" pitchFamily="2" charset="2"/>
              <a:buChar char="ü"/>
            </a:pPr>
            <a:r>
              <a:rPr lang="en-US" sz="3600" dirty="0" smtClean="0"/>
              <a:t>User Panel</a:t>
            </a:r>
          </a:p>
          <a:p>
            <a:pPr>
              <a:lnSpc>
                <a:spcPct val="150000"/>
              </a:lnSpc>
              <a:buFont typeface="Wingdings" pitchFamily="2" charset="2"/>
              <a:buChar char="ü"/>
            </a:pPr>
            <a:r>
              <a:rPr lang="en-US" sz="3600" dirty="0" smtClean="0"/>
              <a:t>Admin Panel</a:t>
            </a:r>
          </a:p>
          <a:p>
            <a:pPr>
              <a:lnSpc>
                <a:spcPct val="150000"/>
              </a:lnSpc>
            </a:pPr>
            <a:endParaRPr lang="en-US" sz="3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43042" y="571480"/>
            <a:ext cx="6122574" cy="769441"/>
          </a:xfrm>
          <a:prstGeom prst="rect">
            <a:avLst/>
          </a:prstGeom>
        </p:spPr>
        <p:txBody>
          <a:bodyPr wrap="none">
            <a:spAutoFit/>
          </a:bodyPr>
          <a:lstStyle/>
          <a:p>
            <a:r>
              <a:rPr lang="en-US" sz="4400" b="1" dirty="0" smtClean="0"/>
              <a:t>Software Specification</a:t>
            </a:r>
            <a:endParaRPr lang="en-US" sz="4400" b="1" dirty="0"/>
          </a:p>
        </p:txBody>
      </p:sp>
      <p:sp>
        <p:nvSpPr>
          <p:cNvPr id="4" name="TextBox 3"/>
          <p:cNvSpPr txBox="1"/>
          <p:nvPr/>
        </p:nvSpPr>
        <p:spPr>
          <a:xfrm>
            <a:off x="571472" y="928670"/>
            <a:ext cx="2688813" cy="7186583"/>
          </a:xfrm>
          <a:prstGeom prst="rect">
            <a:avLst/>
          </a:prstGeom>
          <a:noFill/>
        </p:spPr>
        <p:txBody>
          <a:bodyPr wrap="none" rtlCol="0">
            <a:spAutoFit/>
          </a:bodyPr>
          <a:lstStyle/>
          <a:p>
            <a:pPr>
              <a:lnSpc>
                <a:spcPct val="200000"/>
              </a:lnSpc>
            </a:pPr>
            <a:r>
              <a:rPr lang="en-US" sz="3600" b="1" dirty="0" smtClean="0"/>
              <a:t>Website UI</a:t>
            </a:r>
          </a:p>
          <a:p>
            <a:pPr>
              <a:buFont typeface="Wingdings" pitchFamily="2" charset="2"/>
              <a:buChar char="Ø"/>
            </a:pPr>
            <a:r>
              <a:rPr lang="en-US" sz="2800" dirty="0" smtClean="0"/>
              <a:t>HTML, CSS</a:t>
            </a:r>
          </a:p>
          <a:p>
            <a:pPr>
              <a:buFont typeface="Wingdings" pitchFamily="2" charset="2"/>
              <a:buChar char="Ø"/>
            </a:pPr>
            <a:r>
              <a:rPr lang="en-US" sz="2800" dirty="0" smtClean="0"/>
              <a:t>JavaScript</a:t>
            </a:r>
          </a:p>
          <a:p>
            <a:pPr>
              <a:buFont typeface="Wingdings" pitchFamily="2" charset="2"/>
              <a:buChar char="Ø"/>
            </a:pPr>
            <a:r>
              <a:rPr lang="en-US" sz="2800" dirty="0" smtClean="0"/>
              <a:t>Bootstrap</a:t>
            </a:r>
          </a:p>
          <a:p>
            <a:endParaRPr lang="en-US" sz="900" dirty="0" smtClean="0"/>
          </a:p>
          <a:p>
            <a:pPr>
              <a:lnSpc>
                <a:spcPct val="200000"/>
              </a:lnSpc>
            </a:pPr>
            <a:r>
              <a:rPr lang="en-US" sz="3600" b="1" dirty="0" smtClean="0"/>
              <a:t>Server Side </a:t>
            </a:r>
          </a:p>
          <a:p>
            <a:pPr>
              <a:buFont typeface="Wingdings" pitchFamily="2" charset="2"/>
              <a:buChar char="Ø"/>
            </a:pPr>
            <a:r>
              <a:rPr lang="en-US" sz="2800" dirty="0" err="1" smtClean="0"/>
              <a:t>WebRTC</a:t>
            </a:r>
            <a:endParaRPr lang="en-US" sz="2800" dirty="0" smtClean="0"/>
          </a:p>
          <a:p>
            <a:pPr>
              <a:buFont typeface="Wingdings" pitchFamily="2" charset="2"/>
              <a:buChar char="Ø"/>
            </a:pPr>
            <a:r>
              <a:rPr lang="en-US" sz="2800" dirty="0" err="1" smtClean="0"/>
              <a:t>NodeJs</a:t>
            </a:r>
            <a:endParaRPr lang="en-US" sz="2800" dirty="0" smtClean="0"/>
          </a:p>
          <a:p>
            <a:pPr>
              <a:buFont typeface="Wingdings" pitchFamily="2" charset="2"/>
              <a:buChar char="Ø"/>
            </a:pPr>
            <a:r>
              <a:rPr lang="en-US" sz="2800" dirty="0" smtClean="0"/>
              <a:t>XMAPP</a:t>
            </a:r>
          </a:p>
          <a:p>
            <a:pPr>
              <a:buFont typeface="Wingdings" pitchFamily="2" charset="2"/>
              <a:buChar char="Ø"/>
            </a:pPr>
            <a:r>
              <a:rPr lang="en-US" sz="2800" dirty="0" smtClean="0"/>
              <a:t>PHP</a:t>
            </a:r>
          </a:p>
          <a:p>
            <a:endParaRPr lang="en-US" sz="2800" dirty="0" smtClean="0"/>
          </a:p>
          <a:p>
            <a:endParaRPr lang="en-US" sz="2800" dirty="0" smtClean="0"/>
          </a:p>
          <a:p>
            <a:endParaRPr lang="en-US" sz="2800" dirty="0" smtClean="0"/>
          </a:p>
          <a:p>
            <a:endParaRPr lang="en-US" sz="2800" dirty="0"/>
          </a:p>
        </p:txBody>
      </p:sp>
      <p:grpSp>
        <p:nvGrpSpPr>
          <p:cNvPr id="7" name="Group 6"/>
          <p:cNvGrpSpPr/>
          <p:nvPr/>
        </p:nvGrpSpPr>
        <p:grpSpPr>
          <a:xfrm>
            <a:off x="4071934" y="1928802"/>
            <a:ext cx="4857784" cy="4214842"/>
            <a:chOff x="4071934" y="1928802"/>
            <a:chExt cx="4857784" cy="4214842"/>
          </a:xfrm>
        </p:grpSpPr>
        <p:pic>
          <p:nvPicPr>
            <p:cNvPr id="5" name="Picture 4" descr="Screenshot (85).png"/>
            <p:cNvPicPr>
              <a:picLocks noChangeAspect="1"/>
            </p:cNvPicPr>
            <p:nvPr/>
          </p:nvPicPr>
          <p:blipFill>
            <a:blip r:embed="rId2"/>
            <a:srcRect l="41407" t="12506" r="5468" b="6898"/>
            <a:stretch>
              <a:fillRect/>
            </a:stretch>
          </p:blipFill>
          <p:spPr>
            <a:xfrm>
              <a:off x="4071934" y="1928802"/>
              <a:ext cx="4857784" cy="4143404"/>
            </a:xfrm>
            <a:prstGeom prst="rect">
              <a:avLst/>
            </a:prstGeom>
          </p:spPr>
        </p:pic>
        <p:sp>
          <p:nvSpPr>
            <p:cNvPr id="6" name="Rectangle 5"/>
            <p:cNvSpPr/>
            <p:nvPr/>
          </p:nvSpPr>
          <p:spPr>
            <a:xfrm>
              <a:off x="7143768" y="4857760"/>
              <a:ext cx="1643074" cy="12858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3174" y="571480"/>
            <a:ext cx="4428585" cy="923330"/>
          </a:xfrm>
          <a:prstGeom prst="rect">
            <a:avLst/>
          </a:prstGeom>
          <a:noFill/>
        </p:spPr>
        <p:txBody>
          <a:bodyPr wrap="none" rtlCol="0">
            <a:spAutoFit/>
          </a:bodyPr>
          <a:lstStyle/>
          <a:p>
            <a:r>
              <a:rPr lang="en-US" sz="5400" b="1" dirty="0" smtClean="0"/>
              <a:t>Introduction</a:t>
            </a:r>
            <a:endParaRPr lang="en-US" sz="5400" b="1" dirty="0"/>
          </a:p>
        </p:txBody>
      </p:sp>
      <p:sp>
        <p:nvSpPr>
          <p:cNvPr id="3" name="TextBox 2"/>
          <p:cNvSpPr txBox="1"/>
          <p:nvPr/>
        </p:nvSpPr>
        <p:spPr>
          <a:xfrm>
            <a:off x="357158" y="1571612"/>
            <a:ext cx="7929618" cy="5016758"/>
          </a:xfrm>
          <a:prstGeom prst="rect">
            <a:avLst/>
          </a:prstGeom>
          <a:noFill/>
        </p:spPr>
        <p:txBody>
          <a:bodyPr wrap="square" rtlCol="0">
            <a:spAutoFit/>
          </a:bodyPr>
          <a:lstStyle/>
          <a:p>
            <a:pPr algn="just"/>
            <a:r>
              <a:rPr lang="en-US" sz="3200" dirty="0" smtClean="0"/>
              <a:t>Query_solver unifies Peer to Peer video conferencing, online meetings, group messaging and a software-defined conference  solution into one, easy-to-use platform.</a:t>
            </a:r>
          </a:p>
          <a:p>
            <a:pPr algn="just"/>
            <a:endParaRPr lang="en-US" sz="3200" dirty="0" smtClean="0"/>
          </a:p>
          <a:p>
            <a:pPr algn="just"/>
            <a:r>
              <a:rPr lang="en-US" sz="3200" dirty="0" smtClean="0"/>
              <a:t>Feature for student and teacher :-</a:t>
            </a:r>
          </a:p>
          <a:p>
            <a:pPr algn="just">
              <a:lnSpc>
                <a:spcPct val="150000"/>
              </a:lnSpc>
              <a:buFont typeface="Wingdings" pitchFamily="2" charset="2"/>
              <a:buChar char="v"/>
            </a:pPr>
            <a:r>
              <a:rPr lang="en-US" sz="3200" dirty="0" smtClean="0"/>
              <a:t>  Peer to peer conferencing</a:t>
            </a:r>
          </a:p>
          <a:p>
            <a:pPr algn="just">
              <a:lnSpc>
                <a:spcPct val="150000"/>
              </a:lnSpc>
              <a:buFont typeface="Wingdings" pitchFamily="2" charset="2"/>
              <a:buChar char="v"/>
            </a:pPr>
            <a:r>
              <a:rPr lang="en-US" sz="3200" dirty="0" smtClean="0"/>
              <a:t>  Inbuilt chat box</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5918" y="2643182"/>
            <a:ext cx="6170087" cy="1862048"/>
          </a:xfrm>
          <a:prstGeom prst="rect">
            <a:avLst/>
          </a:prstGeom>
          <a:noFill/>
        </p:spPr>
        <p:txBody>
          <a:bodyPr wrap="none" rtlCol="0">
            <a:spAutoFit/>
          </a:bodyPr>
          <a:lstStyle/>
          <a:p>
            <a:r>
              <a:rPr lang="en-US" sz="11500" b="1" dirty="0" smtClean="0"/>
              <a:t>Working</a:t>
            </a:r>
            <a:endParaRPr lang="en-US" sz="115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Screenshot (8).png"/>
          <p:cNvPicPr>
            <a:picLocks noChangeAspect="1"/>
          </p:cNvPicPr>
          <p:nvPr/>
        </p:nvPicPr>
        <p:blipFill>
          <a:blip r:embed="rId2"/>
          <a:srcRect l="7031" t="12482" r="7031"/>
          <a:stretch>
            <a:fillRect/>
          </a:stretch>
        </p:blipFill>
        <p:spPr>
          <a:xfrm>
            <a:off x="642910" y="1500174"/>
            <a:ext cx="7858180" cy="449932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6).png"/>
          <p:cNvPicPr>
            <a:picLocks noChangeAspect="1"/>
          </p:cNvPicPr>
          <p:nvPr/>
        </p:nvPicPr>
        <p:blipFill>
          <a:blip r:embed="rId2"/>
          <a:stretch>
            <a:fillRect/>
          </a:stretch>
        </p:blipFill>
        <p:spPr>
          <a:xfrm>
            <a:off x="214282" y="1142984"/>
            <a:ext cx="8765076" cy="4927949"/>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416</TotalTime>
  <Words>432</Words>
  <Application>Microsoft Office PowerPoint</Application>
  <PresentationFormat>On-screen Show (4:3)</PresentationFormat>
  <Paragraphs>134</Paragraphs>
  <Slides>37</Slides>
  <Notes>0</Notes>
  <HiddenSlides>3</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Flow</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Diagram</dc:title>
  <dc:creator>DELL</dc:creator>
  <cp:lastModifiedBy>Dharmendra</cp:lastModifiedBy>
  <cp:revision>59</cp:revision>
  <dcterms:created xsi:type="dcterms:W3CDTF">2022-12-07T17:25:18Z</dcterms:created>
  <dcterms:modified xsi:type="dcterms:W3CDTF">2022-12-15T05:40:21Z</dcterms:modified>
</cp:coreProperties>
</file>